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  <Override PartName="/ppt/media/media6.mov" ContentType="video/unknown"/>
  <Override PartName="/ppt/media/media7.mov" ContentType="video/unknown"/>
  <Override PartName="/ppt/media/media8.mov" ContentType="video/unknown"/>
  <Override PartName="/ppt/media/media9.mov" ContentType="video/unknown"/>
  <Override PartName="/ppt/media/media10.mov" ContentType="video/unknown"/>
  <Override PartName="/ppt/media/media11.mov" ContentType="video/unknown"/>
  <Override PartName="/ppt/media/media12.mov" ContentType="video/unknown"/>
  <Override PartName="/ppt/media/media13.mov" ContentType="video/unknown"/>
  <Override PartName="/ppt/media/media14.mov" ContentType="video/unknown"/>
  <Override PartName="/ppt/media/media15.mov" ContentType="video/unknown"/>
  <Override PartName="/ppt/media/media16.mov" ContentType="video/unknown"/>
  <Override PartName="/ppt/media/media17.mov" ContentType="video/unknown"/>
  <Override PartName="/ppt/media/media18.mov" ContentType="video/unknown"/>
  <Override PartName="/ppt/media/media19.mov" ContentType="video/unknown"/>
  <Override PartName="/ppt/media/media20.mov" ContentType="video/unknown"/>
  <Override PartName="/ppt/media/media21.mov" ContentType="video/unknown"/>
  <Override PartName="/ppt/media/media22.mov" ContentType="video/unknown"/>
  <Override PartName="/ppt/media/media1.mp4" ContentType="video/unknown"/>
  <Override PartName="/ppt/media/media23.mov" ContentType="video/unknown"/>
  <Override PartName="/ppt/media/media24.mov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파란 하늘을 배경으로 아래에서 올려다본 열기구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열기구의 윗부분을 위에서 근접 촬영한 사진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파란 하늘을 배경으로 아래에서 올려다본 열기구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파란 하늘을 배경으로 아래에서 올려다본 열기구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열기구의 윗부분을 위에서 근접 촬영한 사진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열기구를 아래에서 근접 촬영한 사진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1189325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2" marL="0" indent="877823" algn="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pPr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란 하늘을 배경으로 아래에서 올려다본 열기구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bit.ly/airbridge-deeplink" TargetMode="Externa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0xWOF/deeplink-solution-session-jsconf-2022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8.png"/><Relationship Id="rId5" Type="http://schemas.openxmlformats.org/officeDocument/2006/relationships/video" Target="../media/media4.mov"/><Relationship Id="rId6" Type="http://schemas.microsoft.com/office/2007/relationships/media" Target="../media/media4.mov"/><Relationship Id="rId7" Type="http://schemas.openxmlformats.org/officeDocument/2006/relationships/image" Target="../media/image9.png"/><Relationship Id="rId8" Type="http://schemas.openxmlformats.org/officeDocument/2006/relationships/video" Target="../media/media5.mov"/><Relationship Id="rId9" Type="http://schemas.microsoft.com/office/2007/relationships/media" Target="../media/media5.mov"/><Relationship Id="rId10" Type="http://schemas.openxmlformats.org/officeDocument/2006/relationships/image" Target="../media/image10.png"/><Relationship Id="rId11" Type="http://schemas.openxmlformats.org/officeDocument/2006/relationships/video" Target="../media/media6.mov"/><Relationship Id="rId12" Type="http://schemas.microsoft.com/office/2007/relationships/media" Target="../media/media6.mov"/><Relationship Id="rId13" Type="http://schemas.openxmlformats.org/officeDocument/2006/relationships/image" Target="../media/image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7.mov"/><Relationship Id="rId3" Type="http://schemas.microsoft.com/office/2007/relationships/media" Target="../media/media7.mov"/><Relationship Id="rId4" Type="http://schemas.openxmlformats.org/officeDocument/2006/relationships/image" Target="../media/image12.png"/><Relationship Id="rId5" Type="http://schemas.openxmlformats.org/officeDocument/2006/relationships/video" Target="../media/media8.mov"/><Relationship Id="rId6" Type="http://schemas.microsoft.com/office/2007/relationships/media" Target="../media/media8.mov"/><Relationship Id="rId7" Type="http://schemas.openxmlformats.org/officeDocument/2006/relationships/image" Target="../media/image13.png"/><Relationship Id="rId8" Type="http://schemas.openxmlformats.org/officeDocument/2006/relationships/video" Target="../media/media9.mov"/><Relationship Id="rId9" Type="http://schemas.microsoft.com/office/2007/relationships/media" Target="../media/media9.mov"/><Relationship Id="rId10" Type="http://schemas.openxmlformats.org/officeDocument/2006/relationships/image" Target="../media/image14.png"/><Relationship Id="rId11" Type="http://schemas.openxmlformats.org/officeDocument/2006/relationships/video" Target="../media/media10.mov"/><Relationship Id="rId12" Type="http://schemas.microsoft.com/office/2007/relationships/media" Target="../media/media10.mov"/><Relationship Id="rId13" Type="http://schemas.openxmlformats.org/officeDocument/2006/relationships/image" Target="../media/image1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1.mov"/><Relationship Id="rId3" Type="http://schemas.microsoft.com/office/2007/relationships/media" Target="../media/media11.mov"/><Relationship Id="rId4" Type="http://schemas.openxmlformats.org/officeDocument/2006/relationships/image" Target="../media/image1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2.mov"/><Relationship Id="rId3" Type="http://schemas.microsoft.com/office/2007/relationships/media" Target="../media/media12.mov"/><Relationship Id="rId4" Type="http://schemas.openxmlformats.org/officeDocument/2006/relationships/image" Target="../media/image1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3.mov"/><Relationship Id="rId3" Type="http://schemas.microsoft.com/office/2007/relationships/media" Target="../media/media13.mov"/><Relationship Id="rId4" Type="http://schemas.openxmlformats.org/officeDocument/2006/relationships/image" Target="../media/image1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4.mov"/><Relationship Id="rId3" Type="http://schemas.microsoft.com/office/2007/relationships/media" Target="../media/media14.mov"/><Relationship Id="rId4" Type="http://schemas.openxmlformats.org/officeDocument/2006/relationships/image" Target="../media/image1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5.mov"/><Relationship Id="rId3" Type="http://schemas.microsoft.com/office/2007/relationships/media" Target="../media/media15.mov"/><Relationship Id="rId4" Type="http://schemas.openxmlformats.org/officeDocument/2006/relationships/image" Target="../media/image20.png"/><Relationship Id="rId5" Type="http://schemas.openxmlformats.org/officeDocument/2006/relationships/video" Target="../media/media16.mov"/><Relationship Id="rId6" Type="http://schemas.microsoft.com/office/2007/relationships/media" Target="../media/media16.mov"/><Relationship Id="rId7" Type="http://schemas.openxmlformats.org/officeDocument/2006/relationships/image" Target="../media/image2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7.mov"/><Relationship Id="rId3" Type="http://schemas.microsoft.com/office/2007/relationships/media" Target="../media/media17.mov"/><Relationship Id="rId4" Type="http://schemas.openxmlformats.org/officeDocument/2006/relationships/image" Target="../media/image24.png"/><Relationship Id="rId5" Type="http://schemas.openxmlformats.org/officeDocument/2006/relationships/video" Target="../media/media18.mov"/><Relationship Id="rId6" Type="http://schemas.microsoft.com/office/2007/relationships/media" Target="../media/media18.mov"/><Relationship Id="rId7" Type="http://schemas.openxmlformats.org/officeDocument/2006/relationships/image" Target="../media/image2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9.mov"/><Relationship Id="rId3" Type="http://schemas.microsoft.com/office/2007/relationships/media" Target="../media/media19.mov"/><Relationship Id="rId4" Type="http://schemas.openxmlformats.org/officeDocument/2006/relationships/image" Target="../media/image26.png"/><Relationship Id="rId5" Type="http://schemas.openxmlformats.org/officeDocument/2006/relationships/video" Target="../media/media20.mov"/><Relationship Id="rId6" Type="http://schemas.microsoft.com/office/2007/relationships/media" Target="../media/media20.mov"/><Relationship Id="rId7" Type="http://schemas.openxmlformats.org/officeDocument/2006/relationships/image" Target="../media/image27.png"/><Relationship Id="rId8" Type="http://schemas.openxmlformats.org/officeDocument/2006/relationships/video" Target="../media/media21.mov"/><Relationship Id="rId9" Type="http://schemas.microsoft.com/office/2007/relationships/media" Target="../media/media21.mov"/><Relationship Id="rId10" Type="http://schemas.openxmlformats.org/officeDocument/2006/relationships/image" Target="../media/image28.png"/><Relationship Id="rId11" Type="http://schemas.openxmlformats.org/officeDocument/2006/relationships/video" Target="../media/media22.mov"/><Relationship Id="rId12" Type="http://schemas.microsoft.com/office/2007/relationships/media" Target="../media/media22.mov"/><Relationship Id="rId13" Type="http://schemas.openxmlformats.org/officeDocument/2006/relationships/image" Target="../media/image2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3.mov"/><Relationship Id="rId3" Type="http://schemas.microsoft.com/office/2007/relationships/media" Target="../media/media23.mov"/><Relationship Id="rId4" Type="http://schemas.openxmlformats.org/officeDocument/2006/relationships/image" Target="../media/image33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3.mov"/><Relationship Id="rId3" Type="http://schemas.microsoft.com/office/2007/relationships/media" Target="../media/media23.mov"/><Relationship Id="rId4" Type="http://schemas.openxmlformats.org/officeDocument/2006/relationships/image" Target="../media/image3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4.mov"/><Relationship Id="rId3" Type="http://schemas.microsoft.com/office/2007/relationships/media" Target="../media/media24.mov"/><Relationship Id="rId4" Type="http://schemas.openxmlformats.org/officeDocument/2006/relationships/image" Target="../media/image34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35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최수범, Subeom Choi, 0xWOF @AB18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최수범, Subeom Choi, 0xWOF @AB180</a:t>
            </a:r>
          </a:p>
        </p:txBody>
      </p:sp>
      <p:sp>
        <p:nvSpPr>
          <p:cNvPr id="152" name="딥링크 솔루션 직접 만들어보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딥링크 솔루션 직접 만들어보기</a:t>
            </a:r>
          </a:p>
        </p:txBody>
      </p:sp>
      <p:sp>
        <p:nvSpPr>
          <p:cNvPr id="153" name="JSConf 202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JSConf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신뢰성: 가장 큰 문제, 집중할 문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신뢰성: 가장 큰 문제, 집중할 문제</a:t>
            </a:r>
          </a:p>
        </p:txBody>
      </p:sp>
      <p:sp>
        <p:nvSpPr>
          <p:cNvPr id="189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190" name="OS 가 iOS 인가, Android 인가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OS 가 iOS 인가, Android 인가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앱이 설치되어 있는가, 설치되어 있지 않은가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앱이 설치되어 있지 않을 때 스토어로 이동하고 싶은가, 웹으로 이동하고 싶은가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딥링크를 브라우저에서 열었는가, 앱에서 열었는가, 앱의 인앱브라우저에서 열었는가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딥링크를 클릭했는가, 복사-붙여넣기 했는가, Javascript 로 리다이렉트 했는가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딥링크를 Short Link 서비스로 리다이렉트 했는가, 아닌가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…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경우의수 = BOOM!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5. 정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5. 정리</a:t>
            </a:r>
          </a:p>
        </p:txBody>
      </p:sp>
      <p:sp>
        <p:nvSpPr>
          <p:cNvPr id="638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639" name="딥링크 솔루션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22300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딥링크 솔루션</a:t>
            </a:r>
          </a:p>
          <a:p>
            <a:pPr lvl="1" marL="1219708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역할: HTTP 딥링크, Scheme 딥링크, 예외처리를 OS, 앱, 상황별로 최적의 조합으로 사용하여 가장 나은 UX 를 제공할 수 있도록 함</a:t>
            </a:r>
          </a:p>
          <a:p>
            <a:pPr lvl="1" marL="1219708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필요성: 너무 많은 예외처리, 조합개수로 인해 큰 노력을 필요로 함.</a:t>
            </a:r>
          </a:p>
          <a:p>
            <a:pPr lvl="1" marL="1219708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기술적 과제: </a:t>
            </a:r>
          </a:p>
          <a:p>
            <a:pPr lvl="2" marL="1817116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각 OS, 앱별로 최적의 딥링크 방법을 찾고, 예외처리를 통해 딥링크 UX 를 향상시킨다.</a:t>
            </a:r>
          </a:p>
          <a:p>
            <a:pPr lvl="2" marL="1817116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원활한 의사소통을 위해 어떤 조합에서 딥링크가 어떻게 동작하는지에 대해 쉽게 설명할 수 있는 시스템을 갖춘다. (example: </a:t>
            </a:r>
            <a:r>
              <a:rPr u="sng">
                <a:hlinkClick r:id="rId2" invalidUrl="" action="" tgtFrame="" tooltip="" history="1" highlightClick="0" endSnd="0"/>
              </a:rPr>
              <a:t>https://abit.ly/airbridge-deeplink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642" name="감사합니다!"/>
          <p:cNvSpPr txBox="1"/>
          <p:nvPr/>
        </p:nvSpPr>
        <p:spPr>
          <a:xfrm>
            <a:off x="9211945" y="5991861"/>
            <a:ext cx="5960111" cy="1732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rgbClr val="FFFFFF"/>
                </a:solidFill>
              </a:defRPr>
            </a:lvl1pPr>
          </a:lstStyle>
          <a:p>
            <a:pPr/>
            <a:r>
              <a:t>감사합니다!</a:t>
            </a:r>
          </a:p>
        </p:txBody>
      </p:sp>
      <p:sp>
        <p:nvSpPr>
          <p:cNvPr id="643" name="subumm1@gmail.com https://github.com/0xWOF"/>
          <p:cNvSpPr txBox="1"/>
          <p:nvPr/>
        </p:nvSpPr>
        <p:spPr>
          <a:xfrm>
            <a:off x="1206500" y="11356822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r" defTabSz="792479">
              <a:defRPr sz="2880">
                <a:solidFill>
                  <a:srgbClr val="FFFFFF"/>
                </a:solidFill>
              </a:defRPr>
            </a:pPr>
            <a:r>
              <a:t>subumm1@gmail.com</a:t>
            </a:r>
            <a:br/>
            <a:r>
              <a:t>https://github.com/0xWOF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. 딥링크 솔루션 미리보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2. 딥링크 솔루션 미리보기</a:t>
            </a:r>
          </a:p>
        </p:txBody>
      </p:sp>
      <p:sp>
        <p:nvSpPr>
          <p:cNvPr id="193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194" name="deeplink_solution.png" descr="deeplink_solu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3595" y="2619063"/>
            <a:ext cx="10296811" cy="9224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HTTP 딥링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</a:t>
            </a:r>
          </a:p>
        </p:txBody>
      </p:sp>
      <p:sp>
        <p:nvSpPr>
          <p:cNvPr id="197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198" name="deeplink_solution.png" descr="deeplink_solution.png"/>
          <p:cNvPicPr>
            <a:picLocks noChangeAspect="1"/>
          </p:cNvPicPr>
          <p:nvPr/>
        </p:nvPicPr>
        <p:blipFill>
          <a:blip r:embed="rId2">
            <a:extLst/>
          </a:blip>
          <a:srcRect l="29005" t="0" r="0" b="49688"/>
          <a:stretch>
            <a:fillRect/>
          </a:stretch>
        </p:blipFill>
        <p:spPr>
          <a:xfrm>
            <a:off x="263238" y="2921927"/>
            <a:ext cx="13911353" cy="883237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HTTP 딥링크를 먼저 시도…"/>
          <p:cNvSpPr txBox="1"/>
          <p:nvPr>
            <p:ph type="body" sz="half" idx="1"/>
          </p:nvPr>
        </p:nvSpPr>
        <p:spPr>
          <a:xfrm>
            <a:off x="14988381" y="2684910"/>
            <a:ext cx="8189119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HTTP 딥링크를 먼저 시도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성공시 =&gt; 앱이 열림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실패시 =&gt; Scheme 딥링크 시도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deeplink_solution.png" descr="deeplink_solution.png"/>
          <p:cNvPicPr>
            <a:picLocks noChangeAspect="1"/>
          </p:cNvPicPr>
          <p:nvPr/>
        </p:nvPicPr>
        <p:blipFill>
          <a:blip r:embed="rId2">
            <a:extLst/>
          </a:blip>
          <a:srcRect l="515" t="36546" r="40508" b="0"/>
          <a:stretch>
            <a:fillRect/>
          </a:stretch>
        </p:blipFill>
        <p:spPr>
          <a:xfrm>
            <a:off x="321290" y="2509752"/>
            <a:ext cx="9683662" cy="933421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cheme 딥링크, 최적화의 일반화, 예외적 최적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Scheme 딥링크, 최적화의 일반화, 예외적 최적화</a:t>
            </a:r>
          </a:p>
        </p:txBody>
      </p:sp>
      <p:sp>
        <p:nvSpPr>
          <p:cNvPr id="203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04" name="시나리오별 기술지원 여부 고려…"/>
          <p:cNvSpPr txBox="1"/>
          <p:nvPr>
            <p:ph type="body" sz="half" idx="1"/>
          </p:nvPr>
        </p:nvSpPr>
        <p:spPr>
          <a:xfrm>
            <a:off x="14988381" y="2684910"/>
            <a:ext cx="8189119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시나리오별 기술지원 여부 고려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이에 따라 최적의 딥링크 기술 선택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시나리오별 예외적 최적화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할 수 있는 모든 것을 시도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원하는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원하는 결과</a:t>
            </a:r>
          </a:p>
        </p:txBody>
      </p:sp>
      <p:sp>
        <p:nvSpPr>
          <p:cNvPr id="207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208" name="deeplink_solution.png" descr="deeplink_solution.png"/>
          <p:cNvPicPr>
            <a:picLocks noChangeAspect="1"/>
          </p:cNvPicPr>
          <p:nvPr/>
        </p:nvPicPr>
        <p:blipFill>
          <a:blip r:embed="rId2">
            <a:extLst/>
          </a:blip>
          <a:srcRect l="59325" t="30638" r="0" b="6823"/>
          <a:stretch>
            <a:fillRect/>
          </a:stretch>
        </p:blipFill>
        <p:spPr>
          <a:xfrm>
            <a:off x="1569346" y="2564462"/>
            <a:ext cx="6776477" cy="933421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앱이 설치되어 있으면…"/>
          <p:cNvSpPr txBox="1"/>
          <p:nvPr>
            <p:ph type="body" sz="half" idx="1"/>
          </p:nvPr>
        </p:nvSpPr>
        <p:spPr>
          <a:xfrm>
            <a:off x="14988381" y="2684910"/>
            <a:ext cx="8189119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앱이 설치되어 있으면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앱이 열림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앱이 설치되어 있지 않으면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스토어가 열리거나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웹이 열림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3. HTTP 딥링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3. HTTP 딥링크</a:t>
            </a:r>
          </a:p>
        </p:txBody>
      </p:sp>
      <p:sp>
        <p:nvSpPr>
          <p:cNvPr id="212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13" name="“차세대 딥링크 기능, 하지만 큰 제약, 완벽한 대체를 못함”"/>
          <p:cNvSpPr txBox="1"/>
          <p:nvPr/>
        </p:nvSpPr>
        <p:spPr>
          <a:xfrm>
            <a:off x="2028698" y="6616961"/>
            <a:ext cx="20326605" cy="1229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solidFill>
                  <a:srgbClr val="FFFFFF"/>
                </a:solidFill>
              </a:defRPr>
            </a:lvl1pPr>
          </a:lstStyle>
          <a:p>
            <a:pPr/>
            <a:r>
              <a:t>“차세대 딥링크 기능, 하지만 큰 제약, 완벽한 대체를 못함”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3. HTTP 딥링크 - 구조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3. HTTP 딥링크 - 구조도</a:t>
            </a:r>
          </a:p>
        </p:txBody>
      </p:sp>
      <p:sp>
        <p:nvSpPr>
          <p:cNvPr id="21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217" name="ios_universal_links.png" descr="ios_universal_lin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2592" y="3150296"/>
            <a:ext cx="19598816" cy="8162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“https://~~~” 의 웹 URL 형태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03503" indent="-603503" defTabSz="2413955">
              <a:lnSpc>
                <a:spcPct val="50000"/>
              </a:lnSpc>
              <a:spcBef>
                <a:spcPts val="4400"/>
              </a:spcBef>
              <a:defRPr sz="4257">
                <a:solidFill>
                  <a:srgbClr val="FFFFFF"/>
                </a:solidFill>
              </a:defRPr>
            </a:pPr>
            <a:r>
              <a:t>“https://~~~” 의 웹 URL 형태</a:t>
            </a:r>
          </a:p>
          <a:p>
            <a:pPr marL="603503" indent="-603503" defTabSz="2413955">
              <a:lnSpc>
                <a:spcPct val="50000"/>
              </a:lnSpc>
              <a:spcBef>
                <a:spcPts val="4400"/>
              </a:spcBef>
              <a:defRPr sz="4257">
                <a:solidFill>
                  <a:srgbClr val="FFFFFF"/>
                </a:solidFill>
              </a:defRPr>
            </a:pPr>
            <a:r>
              <a:t>소유권 인증을 통해 보안성 좋음</a:t>
            </a:r>
          </a:p>
          <a:p>
            <a:pPr lvl="1" marL="1207008" indent="-603504" defTabSz="2413955">
              <a:lnSpc>
                <a:spcPct val="50000"/>
              </a:lnSpc>
              <a:spcBef>
                <a:spcPts val="4400"/>
              </a:spcBef>
              <a:defRPr sz="4257">
                <a:solidFill>
                  <a:srgbClr val="FFFFFF"/>
                </a:solidFill>
              </a:defRPr>
            </a:pPr>
            <a:r>
              <a:t>도메인 주인만 그 도메인으로 열릴 앱을 정함</a:t>
            </a:r>
          </a:p>
          <a:p>
            <a:pPr lvl="1" marL="1207008" indent="-603504" defTabSz="2413955">
              <a:lnSpc>
                <a:spcPct val="50000"/>
              </a:lnSpc>
              <a:spcBef>
                <a:spcPts val="4400"/>
              </a:spcBef>
              <a:defRPr sz="4257">
                <a:solidFill>
                  <a:srgbClr val="FFFFFF"/>
                </a:solidFill>
              </a:defRPr>
            </a:pPr>
            <a:r>
              <a:t>앱에서도 그 도메인을 사용할 것이라고 명시함</a:t>
            </a:r>
          </a:p>
          <a:p>
            <a:pPr lvl="1" marL="1207008" indent="-603504" defTabSz="2413955">
              <a:lnSpc>
                <a:spcPct val="50000"/>
              </a:lnSpc>
              <a:spcBef>
                <a:spcPts val="4400"/>
              </a:spcBef>
              <a:defRPr sz="4257">
                <a:solidFill>
                  <a:srgbClr val="FFFFFF"/>
                </a:solidFill>
              </a:defRPr>
            </a:pPr>
            <a:r>
              <a:t>OS 입장에서 어떤앱을 열어야 할지 모르는 상황이 없음</a:t>
            </a:r>
          </a:p>
          <a:p>
            <a:pPr marL="603503" indent="-603503" defTabSz="2413955">
              <a:lnSpc>
                <a:spcPct val="50000"/>
              </a:lnSpc>
              <a:spcBef>
                <a:spcPts val="4400"/>
              </a:spcBef>
              <a:defRPr sz="4257">
                <a:solidFill>
                  <a:srgbClr val="FFFFFF"/>
                </a:solidFill>
              </a:defRPr>
            </a:pPr>
            <a:r>
              <a:t>앱이 설치된 경우, 앱이 열림</a:t>
            </a:r>
          </a:p>
          <a:p>
            <a:pPr marL="603503" indent="-603503" defTabSz="2413955">
              <a:lnSpc>
                <a:spcPct val="50000"/>
              </a:lnSpc>
              <a:spcBef>
                <a:spcPts val="4400"/>
              </a:spcBef>
              <a:defRPr sz="4257">
                <a:solidFill>
                  <a:srgbClr val="FFFFFF"/>
                </a:solidFill>
              </a:defRPr>
            </a:pPr>
            <a:r>
              <a:t>앱이 설치안된 경우, 웹 URL 이 열리게 됨</a:t>
            </a:r>
          </a:p>
          <a:p>
            <a:pPr marL="603503" indent="-603503" defTabSz="2413955">
              <a:lnSpc>
                <a:spcPct val="50000"/>
              </a:lnSpc>
              <a:spcBef>
                <a:spcPts val="4400"/>
              </a:spcBef>
              <a:defRPr b="1" sz="4257" u="sng">
                <a:solidFill>
                  <a:srgbClr val="FFFFFF"/>
                </a:solidFill>
              </a:defRPr>
            </a:pPr>
            <a:r>
              <a:t>유저 클릭이 보장되어야만 작동함</a:t>
            </a:r>
          </a:p>
          <a:p>
            <a:pPr marL="603503" indent="-603503" defTabSz="2413955">
              <a:lnSpc>
                <a:spcPct val="50000"/>
              </a:lnSpc>
              <a:spcBef>
                <a:spcPts val="4400"/>
              </a:spcBef>
              <a:defRPr sz="4257">
                <a:solidFill>
                  <a:srgbClr val="FFFFFF"/>
                </a:solidFill>
              </a:defRPr>
            </a:pPr>
            <a:r>
              <a:t>iOS 공식명칭: Universal Links</a:t>
            </a:r>
          </a:p>
          <a:p>
            <a:pPr marL="603503" indent="-603503" defTabSz="2413955">
              <a:lnSpc>
                <a:spcPct val="50000"/>
              </a:lnSpc>
              <a:spcBef>
                <a:spcPts val="4400"/>
              </a:spcBef>
              <a:defRPr sz="4257">
                <a:solidFill>
                  <a:srgbClr val="FFFFFF"/>
                </a:solidFill>
              </a:defRPr>
            </a:pPr>
            <a:r>
              <a:t>Android 공식명칭: App Links</a:t>
            </a:r>
          </a:p>
        </p:txBody>
      </p:sp>
      <p:sp>
        <p:nvSpPr>
          <p:cNvPr id="220" name="HTTP 딥링크의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딥링크의 특성</a:t>
            </a:r>
          </a:p>
        </p:txBody>
      </p:sp>
      <p:sp>
        <p:nvSpPr>
          <p:cNvPr id="22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222" name="ios_universal_links.png" descr="ios_universal_lin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58003" y="2684910"/>
            <a:ext cx="10419497" cy="4339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딥링크 테스트 앱 준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딥링크 테스트 앱 준비</a:t>
            </a:r>
          </a:p>
        </p:txBody>
      </p:sp>
      <p:sp>
        <p:nvSpPr>
          <p:cNvPr id="22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26" name="expo init example-app…"/>
          <p:cNvSpPr txBox="1"/>
          <p:nvPr>
            <p:ph type="body" sz="half" idx="1"/>
          </p:nvPr>
        </p:nvSpPr>
        <p:spPr>
          <a:xfrm>
            <a:off x="1206500" y="2684910"/>
            <a:ext cx="921045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expo init example-app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expo prebuild (expo go 를 통해서는 테스트할 수 없음)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Linking 을 이용해서 딥링크로 앱이 열리면 Alert 로 URL 을 표시하도록 개발</a:t>
            </a:r>
          </a:p>
        </p:txBody>
      </p:sp>
      <p:sp>
        <p:nvSpPr>
          <p:cNvPr id="227" name="import { Linking } from 'react-native'…"/>
          <p:cNvSpPr txBox="1"/>
          <p:nvPr/>
        </p:nvSpPr>
        <p:spPr>
          <a:xfrm>
            <a:off x="10646355" y="4132713"/>
            <a:ext cx="12424433" cy="6197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9CDCFE"/>
                </a:solidFill>
              </a:rPr>
              <a:t>Linking</a:t>
            </a:r>
            <a:r>
              <a:rPr>
                <a:solidFill>
                  <a:srgbClr val="D4D4D4"/>
                </a:solidFill>
              </a:rPr>
              <a:t> }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'react-native'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EC9B0"/>
                </a:solidFill>
              </a:rPr>
              <a:t>Linking</a:t>
            </a:r>
            <a:r>
              <a:rPr>
                <a:solidFill>
                  <a:srgbClr val="D4D4D4"/>
                </a:solidFill>
              </a:rPr>
              <a:t>.</a:t>
            </a:r>
            <a:r>
              <a:t>getInitialURL</a:t>
            </a:r>
            <a:r>
              <a:rPr>
                <a:solidFill>
                  <a:srgbClr val="D4D4D4"/>
                </a:solidFill>
              </a:rPr>
              <a:t>().</a:t>
            </a:r>
            <a:r>
              <a:t>then</a:t>
            </a:r>
            <a:r>
              <a:rPr>
                <a:solidFill>
                  <a:srgbClr val="D4D4D4"/>
                </a:solidFill>
              </a:rPr>
              <a:t>((</a:t>
            </a:r>
            <a:r>
              <a:rPr>
                <a:solidFill>
                  <a:srgbClr val="9CDCFE"/>
                </a:solidFill>
              </a:rPr>
              <a:t>url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C586C0"/>
                </a:solidFill>
              </a:rPr>
              <a:t>if</a:t>
            </a:r>
            <a:r>
              <a:t> (</a:t>
            </a:r>
            <a:r>
              <a:rPr>
                <a:solidFill>
                  <a:srgbClr val="9CDCFE"/>
                </a:solidFill>
              </a:rPr>
              <a:t>url</a:t>
            </a:r>
            <a:r>
              <a:t> !=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) {</a:t>
            </a:r>
          </a:p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alert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url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EC9B0"/>
                </a:solidFill>
              </a:rPr>
              <a:t>Linking</a:t>
            </a:r>
            <a:r>
              <a:rPr>
                <a:solidFill>
                  <a:srgbClr val="D4D4D4"/>
                </a:solidFill>
              </a:rPr>
              <a:t>.</a:t>
            </a:r>
            <a:r>
              <a:t>addEventListener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'url'</a:t>
            </a:r>
            <a:r>
              <a:rPr>
                <a:solidFill>
                  <a:srgbClr val="D4D4D4"/>
                </a:solidFill>
              </a:rPr>
              <a:t>, ({ </a:t>
            </a:r>
            <a:r>
              <a:rPr>
                <a:solidFill>
                  <a:srgbClr val="9CDCFE"/>
                </a:solidFill>
              </a:rPr>
              <a:t>url</a:t>
            </a:r>
            <a:r>
              <a:rPr>
                <a:solidFill>
                  <a:srgbClr val="D4D4D4"/>
                </a:solidFill>
              </a:rPr>
              <a:t> })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alert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url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딥링크 테스트 페이지 서버 준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딥링크 테스트 페이지 서버 준비</a:t>
            </a:r>
          </a:p>
        </p:txBody>
      </p:sp>
      <p:sp>
        <p:nvSpPr>
          <p:cNvPr id="23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31" name="https://github.com/0xWOF/deeplink-solution-session-jsconf-2022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https://github.com/0xWOF/deeplink-solution-session-jsconf-2022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위의 deeplink-test-page 를 가져와서 source/constant/cloudflare.ts 의 subdomain 을 변경하여 배포해주세요.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npm run deploy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발표자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발표자 소개</a:t>
            </a:r>
          </a:p>
        </p:txBody>
      </p:sp>
      <p:sp>
        <p:nvSpPr>
          <p:cNvPr id="15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157" name="최수범, Subeom Choi, 0xWOF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0" indent="0" defTabSz="2194505">
              <a:lnSpc>
                <a:spcPct val="50000"/>
              </a:lnSpc>
              <a:spcBef>
                <a:spcPts val="4000"/>
              </a:spcBef>
              <a:buSzTx/>
              <a:buNone/>
              <a:defRPr b="1" sz="5850">
                <a:solidFill>
                  <a:srgbClr val="FFFFFF"/>
                </a:solidFill>
              </a:defRPr>
            </a:pPr>
            <a:r>
              <a:t>최수범, Subeom Choi, 0xWOF</a:t>
            </a:r>
          </a:p>
          <a:p>
            <a:pPr marL="54863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Software Engineer, SDK Team Lead @AB180</a:t>
            </a:r>
          </a:p>
          <a:p>
            <a:pPr marL="54863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Working on…</a:t>
            </a:r>
          </a:p>
          <a:p>
            <a:pPr lvl="1" marL="109727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Airbridge - 웹앱통합 마케팅 광고 성과 분석 솔루션</a:t>
            </a:r>
          </a:p>
          <a:p>
            <a:pPr lvl="2" marL="164591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iOS SDK, Web SDK - 광고 성과 데이터 수집</a:t>
            </a:r>
          </a:p>
          <a:p>
            <a:pPr lvl="2" marL="164591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React Native SDK, Cordova SDK, Flutter SDK - iOS SDK, Android SDK Wrapping</a:t>
            </a:r>
          </a:p>
          <a:p>
            <a:pPr lvl="2" marL="164591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Deeplink SDK - 딥링크 기능</a:t>
            </a:r>
          </a:p>
          <a:p>
            <a:pPr marL="54863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Interested in…</a:t>
            </a:r>
          </a:p>
          <a:p>
            <a:pPr lvl="1" marL="109727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Privacy Preserving Advertising - 개인정보보호를 보장하는 광고기법</a:t>
            </a:r>
          </a:p>
          <a:p>
            <a:pPr lvl="2" marL="164591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Apple SKAdNetwork, PCM</a:t>
            </a:r>
          </a:p>
          <a:p>
            <a:pPr lvl="2" marL="1645919" indent="-548639" defTabSz="2194505">
              <a:lnSpc>
                <a:spcPct val="50000"/>
              </a:lnSpc>
              <a:spcBef>
                <a:spcPts val="4000"/>
              </a:spcBef>
              <a:defRPr sz="3870">
                <a:solidFill>
                  <a:srgbClr val="FFFFFF"/>
                </a:solidFill>
              </a:defRPr>
            </a:pPr>
            <a:r>
              <a:t>Google Privacy Sandbox</a:t>
            </a:r>
          </a:p>
        </p:txBody>
      </p:sp>
      <p:pic>
        <p:nvPicPr>
          <p:cNvPr id="158" name="20220713_1873.JPG" descr="20220713_187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85002" y="2684910"/>
            <a:ext cx="3892499" cy="3892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딥링크 테스트 페이지 서버 준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딥링크 테스트 페이지 서버 준비</a:t>
            </a:r>
          </a:p>
        </p:txBody>
      </p:sp>
      <p:sp>
        <p:nvSpPr>
          <p:cNvPr id="234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235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7850" y="2906921"/>
            <a:ext cx="13068300" cy="886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딥링크 솔루션 서버 준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딥링크 솔루션 서버 준비</a:t>
            </a:r>
          </a:p>
        </p:txBody>
      </p:sp>
      <p:sp>
        <p:nvSpPr>
          <p:cNvPr id="238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39" name="wrangler init http-deeplink-worker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wrangler init http-deeplink-worker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cd http-deeplink-worker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mv src source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mv source/index.ts source/module.ts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딥링크 솔루션 서버 준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딥링크 솔루션 서버 준비</a:t>
            </a:r>
          </a:p>
        </p:txBody>
      </p:sp>
      <p:sp>
        <p:nvSpPr>
          <p:cNvPr id="242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43" name="wrangler.toml 파일의 아래 내용을 수정해주세요.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wrangler.toml 파일의 아래 내용을 수정해주세요.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main = “source/module.ts"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아래 명령어를 통해 배포해주세요.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npm run deploy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딥링크 솔루션 서버 준비 - 테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딥링크 솔루션 서버 준비 - 테스트</a:t>
            </a:r>
          </a:p>
        </p:txBody>
      </p:sp>
      <p:sp>
        <p:nvSpPr>
          <p:cNvPr id="24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247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0668" y="2690031"/>
            <a:ext cx="15462664" cy="9082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“https://~~~/.well-known/apple-app-site-association”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“https://~~~/.well-known/apple-app-site-association”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위 URL 에 아래 JSON 을 호스팅해서 어떤 앱을 열어야 하는지 명시</a:t>
            </a:r>
          </a:p>
        </p:txBody>
      </p:sp>
      <p:sp>
        <p:nvSpPr>
          <p:cNvPr id="250" name="HTTP 딥링크 - 소유권 증명 - iOS, 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iOS, Server</a:t>
            </a:r>
          </a:p>
        </p:txBody>
      </p:sp>
      <p:sp>
        <p:nvSpPr>
          <p:cNvPr id="25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52" name="{…"/>
          <p:cNvSpPr txBox="1"/>
          <p:nvPr/>
        </p:nvSpPr>
        <p:spPr>
          <a:xfrm>
            <a:off x="4240308" y="6039709"/>
            <a:ext cx="15903384" cy="4673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"applinks"</a:t>
            </a:r>
            <a:r>
              <a:rPr>
                <a:solidFill>
                  <a:srgbClr val="D4D4D4"/>
                </a:solidFill>
              </a:rPr>
              <a:t>: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"apps"</a:t>
            </a:r>
            <a:r>
              <a:t>: [],</a:t>
            </a: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"details"</a:t>
            </a:r>
            <a:r>
              <a:rPr>
                <a:solidFill>
                  <a:srgbClr val="D4D4D4"/>
                </a:solidFill>
              </a:rPr>
              <a:t>: [{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</a:t>
            </a:r>
            <a:r>
              <a:rPr>
                <a:solidFill>
                  <a:srgbClr val="9CDCFE"/>
                </a:solidFill>
              </a:rPr>
              <a:t>"appID"</a:t>
            </a:r>
            <a:r>
              <a:rPr>
                <a:solidFill>
                  <a:srgbClr val="D4D4D4"/>
                </a:solidFill>
              </a:rPr>
              <a:t>: </a:t>
            </a:r>
            <a:r>
              <a:t>"&lt;developer team id&gt;.&lt;app bundle id&gt;"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9CDCFE"/>
                </a:solidFill>
              </a:rPr>
              <a:t>"paths"</a:t>
            </a:r>
            <a:r>
              <a:t>: [</a:t>
            </a:r>
            <a:r>
              <a:rPr>
                <a:solidFill>
                  <a:srgbClr val="CE9178"/>
                </a:solidFill>
              </a:rPr>
              <a:t>"*"</a:t>
            </a:r>
            <a:r>
              <a:t>]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}]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ource/constant/application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source/constant/application.ts</a:t>
            </a:r>
          </a:p>
        </p:txBody>
      </p:sp>
      <p:sp>
        <p:nvSpPr>
          <p:cNvPr id="255" name="HTTP 딥링크 - 소유권 증명 - iOS, 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iOS, Server</a:t>
            </a:r>
          </a:p>
        </p:txBody>
      </p:sp>
      <p:sp>
        <p:nvSpPr>
          <p:cNvPr id="25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57" name="const APPLICATION = {…"/>
          <p:cNvSpPr txBox="1"/>
          <p:nvPr/>
        </p:nvSpPr>
        <p:spPr>
          <a:xfrm>
            <a:off x="3705085" y="5148713"/>
            <a:ext cx="16973830" cy="4165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ios:</a:t>
            </a:r>
            <a:r>
              <a:t> {</a:t>
            </a: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9CDCFE"/>
                </a:solidFill>
              </a:rPr>
              <a:t>teamID:</a:t>
            </a:r>
            <a:r>
              <a:rPr>
                <a:solidFill>
                  <a:srgbClr val="D4D4D4"/>
                </a:solidFill>
              </a:rPr>
              <a:t> </a:t>
            </a:r>
            <a:r>
              <a:t>‘&lt;your team id&gt;'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9CDCFE"/>
                </a:solidFill>
              </a:rPr>
              <a:t>bundleID:</a:t>
            </a:r>
            <a:r>
              <a:rPr>
                <a:solidFill>
                  <a:srgbClr val="D4D4D4"/>
                </a:solidFill>
              </a:rPr>
              <a:t> </a:t>
            </a:r>
            <a:r>
              <a:t>'dev.wof.deeplinksolutionsession.exampleapp'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5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ource/service/well_known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source/service/well_known_service.ts</a:t>
            </a:r>
          </a:p>
        </p:txBody>
      </p:sp>
      <p:sp>
        <p:nvSpPr>
          <p:cNvPr id="260" name="HTTP 딥링크 - 소유권 증명 - iOS, 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iOS, Server</a:t>
            </a:r>
          </a:p>
        </p:txBody>
      </p:sp>
      <p:sp>
        <p:nvSpPr>
          <p:cNvPr id="26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62" name="import { APPLICATION } from '../constant/application'…"/>
          <p:cNvSpPr txBox="1"/>
          <p:nvPr/>
        </p:nvSpPr>
        <p:spPr>
          <a:xfrm>
            <a:off x="6859079" y="4208917"/>
            <a:ext cx="10665842" cy="74168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9CDCFE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 }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'../constant/application'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createDependency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createWellKnownService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createWellKnownService</a:t>
            </a:r>
            <a:r>
              <a:rPr>
                <a:solidFill>
                  <a:srgbClr val="D4D4D4"/>
                </a:solidFill>
              </a:rPr>
              <a:t> = (): </a:t>
            </a:r>
            <a:r>
              <a:rPr>
                <a:solidFill>
                  <a:srgbClr val="4EC9B0"/>
                </a:solidFill>
              </a:rPr>
              <a:t>WellKnownService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 } =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createWellKnownService</a:t>
            </a:r>
            <a:r>
              <a:rPr>
                <a:solidFill>
                  <a:srgbClr val="D4D4D4"/>
                </a:solidFill>
              </a:rPr>
              <a:t>()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renderAppleAppSiteAssociation</a:t>
            </a:r>
            <a:r>
              <a:rPr>
                <a:solidFill>
                  <a:srgbClr val="D4D4D4"/>
                </a:solidFill>
              </a:rPr>
              <a:t> = ...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renderAppleAppSiteAssociation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WellKnownService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renderAppleAppSiteAssociation</a:t>
            </a:r>
            <a:r>
              <a:rPr>
                <a:solidFill>
                  <a:srgbClr val="D4D4D4"/>
                </a:solidFill>
              </a:rPr>
              <a:t>: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createWellKnownService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{ </a:t>
            </a:r>
            <a:r>
              <a:t>WellKnownService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ource/service/well_known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source/service/well_known_service.ts</a:t>
            </a:r>
          </a:p>
        </p:txBody>
      </p:sp>
      <p:sp>
        <p:nvSpPr>
          <p:cNvPr id="265" name="HTTP 딥링크 - 소유권 증명 - iOS, 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iOS, Server</a:t>
            </a:r>
          </a:p>
        </p:txBody>
      </p:sp>
      <p:sp>
        <p:nvSpPr>
          <p:cNvPr id="26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67" name="const renderAppleAppSiteAssociation = () =&gt; JSON.stringify({…"/>
          <p:cNvSpPr txBox="1"/>
          <p:nvPr/>
        </p:nvSpPr>
        <p:spPr>
          <a:xfrm>
            <a:off x="1767393" y="4894713"/>
            <a:ext cx="21255615" cy="4673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renderAppleAppSiteAssociation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JSON</a:t>
            </a:r>
            <a:r>
              <a:rPr>
                <a:solidFill>
                  <a:srgbClr val="D4D4D4"/>
                </a:solidFill>
              </a:rPr>
              <a:t>.</a:t>
            </a:r>
            <a:r>
              <a:t>stringify</a:t>
            </a:r>
            <a:r>
              <a:rPr>
                <a:solidFill>
                  <a:srgbClr val="D4D4D4"/>
                </a:solidFill>
              </a:rPr>
              <a:t>({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applinks: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9CDCFE"/>
                </a:solidFill>
              </a:rPr>
              <a:t>apps:</a:t>
            </a:r>
            <a:r>
              <a:t> [],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9CDCFE"/>
                </a:solidFill>
              </a:rPr>
              <a:t>details:</a:t>
            </a:r>
            <a:r>
              <a:t> [{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9CDCFE"/>
                </a:solidFill>
              </a:rPr>
              <a:t>appID:</a:t>
            </a:r>
            <a:r>
              <a:t> </a:t>
            </a:r>
            <a:r>
              <a:rPr>
                <a:solidFill>
                  <a:srgbClr val="CE9178"/>
                </a:solidFill>
              </a:rPr>
              <a:t>`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t>.</a:t>
            </a:r>
            <a:r>
              <a:rPr>
                <a:solidFill>
                  <a:srgbClr val="9CDCFE"/>
                </a:solidFill>
              </a:rPr>
              <a:t>ios</a:t>
            </a:r>
            <a:r>
              <a:t>.</a:t>
            </a:r>
            <a:r>
              <a:rPr>
                <a:solidFill>
                  <a:srgbClr val="9CDCFE"/>
                </a:solidFill>
              </a:rPr>
              <a:t>teamID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.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t>.</a:t>
            </a:r>
            <a:r>
              <a:rPr>
                <a:solidFill>
                  <a:srgbClr val="9CDCFE"/>
                </a:solidFill>
              </a:rPr>
              <a:t>ios</a:t>
            </a:r>
            <a:r>
              <a:t>.</a:t>
            </a:r>
            <a:r>
              <a:rPr>
                <a:solidFill>
                  <a:srgbClr val="9CDCFE"/>
                </a:solidFill>
              </a:rPr>
              <a:t>bundleID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`</a:t>
            </a:r>
            <a:r>
              <a:t>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9CDCFE"/>
                </a:solidFill>
              </a:rPr>
              <a:t>paths:</a:t>
            </a:r>
            <a:r>
              <a:t> [</a:t>
            </a:r>
            <a:r>
              <a:rPr>
                <a:solidFill>
                  <a:srgbClr val="CE9178"/>
                </a:solidFill>
              </a:rPr>
              <a:t>'*'</a:t>
            </a:r>
            <a:r>
              <a:t>],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}],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Xcode 의 Associated Domains 설정을 통해 어떤 도메인으로 앱이 열리는지 설정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Xcode 의 Associated Domains 설정을 통해 어떤 도메인으로 앱이 열리는지 설정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설정된 도메인이 해당 앱을 연다는 증명을 호스팅하고 있으면 동작하게 됨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도메인을 여러개 설정하는 경우, 여러개중 하나라도 호스팅이 안되면 모두 동작하지 않음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앱이 열리지 않음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테스트 앱 (Expo) 에서는 app.json 에 아래 JSON 을 추가하는 것으로 설정</a:t>
            </a:r>
          </a:p>
        </p:txBody>
      </p:sp>
      <p:sp>
        <p:nvSpPr>
          <p:cNvPr id="270" name="HTTP 딥링크 - 소유권 증명 - iOS,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iOS, App</a:t>
            </a:r>
          </a:p>
        </p:txBody>
      </p:sp>
      <p:sp>
        <p:nvSpPr>
          <p:cNvPr id="27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272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6525" y="5754371"/>
            <a:ext cx="10630950" cy="295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&quot;ios&quot;: {…"/>
          <p:cNvSpPr txBox="1"/>
          <p:nvPr/>
        </p:nvSpPr>
        <p:spPr>
          <a:xfrm>
            <a:off x="1207253" y="10080149"/>
            <a:ext cx="12057423" cy="2324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2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"ios"</a:t>
            </a:r>
            <a:r>
              <a:rPr>
                <a:solidFill>
                  <a:srgbClr val="D4D4D4"/>
                </a:solidFill>
              </a:rPr>
              <a:t>: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</a:t>
            </a:r>
            <a:r>
              <a:t>"supportsTablet"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569CD6"/>
                </a:solidFill>
              </a:rPr>
              <a:t>true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</a:t>
            </a:r>
            <a:r>
              <a:rPr>
                <a:solidFill>
                  <a:srgbClr val="9CDCFE"/>
                </a:solidFill>
              </a:rPr>
              <a:t>"bundleIdentifier"</a:t>
            </a:r>
            <a:r>
              <a:rPr>
                <a:solidFill>
                  <a:srgbClr val="D4D4D4"/>
                </a:solidFill>
              </a:rPr>
              <a:t>: </a:t>
            </a:r>
            <a:r>
              <a:t>"dev.wof.deeplinksolutionsession.exampleapp"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</a:t>
            </a:r>
            <a:r>
              <a:t>"associatedDomains"</a:t>
            </a:r>
            <a:r>
              <a:rPr>
                <a:solidFill>
                  <a:srgbClr val="D4D4D4"/>
                </a:solidFill>
              </a:rPr>
              <a:t>: [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“applinks:http-deeplink-worker.&lt;your sub domain&gt;.workers.dev"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]</a:t>
            </a: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HTTP 딥링크 - 테스트 - 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테스트 - iOS</a:t>
            </a:r>
          </a:p>
        </p:txBody>
      </p:sp>
      <p:sp>
        <p:nvSpPr>
          <p:cNvPr id="27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277" name="1.mov" descr="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096132" y="2730080"/>
            <a:ext cx="4191736" cy="9002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7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목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6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162" name="딥링크란 무엇인가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788431" indent="-788431" defTabSz="2413955">
              <a:lnSpc>
                <a:spcPct val="80000"/>
              </a:lnSpc>
              <a:spcBef>
                <a:spcPts val="4400"/>
              </a:spcBef>
              <a:buSzPct val="100000"/>
              <a:buAutoNum type="arabicPeriod" startAt="1"/>
              <a:defRPr sz="4950">
                <a:solidFill>
                  <a:srgbClr val="FFFFFF"/>
                </a:solidFill>
              </a:defRPr>
            </a:pPr>
            <a:r>
              <a:t>딥링크란 무엇인가</a:t>
            </a:r>
          </a:p>
          <a:p>
            <a:pPr marL="788431" indent="-788431" defTabSz="2413955">
              <a:lnSpc>
                <a:spcPct val="80000"/>
              </a:lnSpc>
              <a:spcBef>
                <a:spcPts val="4400"/>
              </a:spcBef>
              <a:buSzPct val="100000"/>
              <a:buAutoNum type="arabicPeriod" startAt="1"/>
              <a:defRPr sz="4950">
                <a:solidFill>
                  <a:srgbClr val="FFFFFF"/>
                </a:solidFill>
              </a:defRPr>
            </a:pPr>
            <a:r>
              <a:t>딥링크 솔루션 미리보기</a:t>
            </a:r>
          </a:p>
          <a:p>
            <a:pPr marL="788431" indent="-788431" defTabSz="2413955">
              <a:lnSpc>
                <a:spcPct val="80000"/>
              </a:lnSpc>
              <a:spcBef>
                <a:spcPts val="4400"/>
              </a:spcBef>
              <a:buSzPct val="100000"/>
              <a:buAutoNum type="arabicPeriod" startAt="1"/>
              <a:defRPr sz="4950">
                <a:solidFill>
                  <a:srgbClr val="FFFFFF"/>
                </a:solidFill>
              </a:defRPr>
            </a:pPr>
            <a:r>
              <a:t>HTTP 딥링크 (공식 명칭은 아니지만 편의상 사용합니다.)</a:t>
            </a:r>
          </a:p>
          <a:p>
            <a:pPr marL="788431" indent="-788431" defTabSz="2413955">
              <a:lnSpc>
                <a:spcPct val="80000"/>
              </a:lnSpc>
              <a:spcBef>
                <a:spcPts val="4400"/>
              </a:spcBef>
              <a:buSzPct val="100000"/>
              <a:buAutoNum type="arabicPeriod" startAt="1"/>
              <a:defRPr sz="4950">
                <a:solidFill>
                  <a:srgbClr val="FFFFFF"/>
                </a:solidFill>
              </a:defRPr>
            </a:pPr>
            <a:r>
              <a:t>Scheme 딥링크 (공식 명칭은 아니지만 편의상 사용합니다.)</a:t>
            </a:r>
          </a:p>
          <a:p>
            <a:pPr marL="788431" indent="-788431" defTabSz="2413955">
              <a:lnSpc>
                <a:spcPct val="80000"/>
              </a:lnSpc>
              <a:spcBef>
                <a:spcPts val="4400"/>
              </a:spcBef>
              <a:buSzPct val="100000"/>
              <a:buAutoNum type="arabicPeriod" startAt="1"/>
              <a:defRPr sz="4950">
                <a:solidFill>
                  <a:srgbClr val="FFFFFF"/>
                </a:solidFill>
              </a:defRPr>
            </a:pPr>
            <a:r>
              <a:t>정리</a:t>
            </a:r>
          </a:p>
          <a:p>
            <a:pPr marL="0" indent="0" algn="r" defTabSz="2413955">
              <a:lnSpc>
                <a:spcPct val="80000"/>
              </a:lnSpc>
              <a:spcBef>
                <a:spcPts val="4400"/>
              </a:spcBef>
              <a:buSzTx/>
              <a:buNone/>
              <a:defRPr sz="4950">
                <a:solidFill>
                  <a:srgbClr val="FFFFFF"/>
                </a:solidFill>
              </a:defRPr>
            </a:pPr>
          </a:p>
          <a:p>
            <a:pPr marL="0" indent="0" algn="r" defTabSz="2413955">
              <a:lnSpc>
                <a:spcPct val="80000"/>
              </a:lnSpc>
              <a:spcBef>
                <a:spcPts val="4400"/>
              </a:spcBef>
              <a:buSzTx/>
              <a:buNone/>
              <a:defRPr sz="4950">
                <a:solidFill>
                  <a:srgbClr val="FFFFFF"/>
                </a:solidFill>
              </a:defRPr>
            </a:pPr>
          </a:p>
          <a:p>
            <a:pPr marL="0" indent="0" algn="r" defTabSz="2413955">
              <a:lnSpc>
                <a:spcPct val="80000"/>
              </a:lnSpc>
              <a:spcBef>
                <a:spcPts val="4400"/>
              </a:spcBef>
              <a:buSzTx/>
              <a:buNone/>
              <a:defRPr sz="3465">
                <a:solidFill>
                  <a:srgbClr val="FFFFFF"/>
                </a:solidFill>
              </a:defRPr>
            </a:pPr>
            <a:r>
              <a:t>이해를 돕기위해 엄밀하지 못한 정보가 포함되어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“https://~~~/.well-known/assetlinks.json”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“https://~~~/.well-known/assetlinks.json”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위 URL 에 아래 JSON 을 호스팅해서 어떤 앱을 열어야 하는지 명시</a:t>
            </a:r>
          </a:p>
        </p:txBody>
      </p:sp>
      <p:sp>
        <p:nvSpPr>
          <p:cNvPr id="280" name="HTTP 딥링크 - 소유권 증명 - Android, 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Android, Server</a:t>
            </a:r>
          </a:p>
        </p:txBody>
      </p:sp>
      <p:sp>
        <p:nvSpPr>
          <p:cNvPr id="28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82" name="[{…"/>
          <p:cNvSpPr txBox="1"/>
          <p:nvPr/>
        </p:nvSpPr>
        <p:spPr>
          <a:xfrm>
            <a:off x="1382280" y="5277709"/>
            <a:ext cx="21619440" cy="6197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[{</a:t>
            </a: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"relation"</a:t>
            </a:r>
            <a:r>
              <a:rPr>
                <a:solidFill>
                  <a:srgbClr val="D4D4D4"/>
                </a:solidFill>
              </a:rPr>
              <a:t>: [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"delegate_permission/common.handle_all_urls"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],</a:t>
            </a: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"target"</a:t>
            </a:r>
            <a:r>
              <a:rPr>
                <a:solidFill>
                  <a:srgbClr val="D4D4D4"/>
                </a:solidFill>
              </a:rPr>
              <a:t>: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9CDCFE"/>
                </a:solidFill>
              </a:rPr>
              <a:t>"namespace"</a:t>
            </a:r>
            <a:r>
              <a:rPr>
                <a:solidFill>
                  <a:srgbClr val="D4D4D4"/>
                </a:solidFill>
              </a:rPr>
              <a:t>: </a:t>
            </a:r>
            <a:r>
              <a:t>"android_app"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9CDCFE"/>
                </a:solidFill>
              </a:rPr>
              <a:t>"package_name"</a:t>
            </a:r>
            <a:r>
              <a:rPr>
                <a:solidFill>
                  <a:srgbClr val="D4D4D4"/>
                </a:solidFill>
              </a:rPr>
              <a:t>: </a:t>
            </a:r>
            <a:r>
              <a:t>“&lt;app package name&gt;"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"sha256_cert_fingerprints"</a:t>
            </a:r>
            <a:r>
              <a:rPr>
                <a:solidFill>
                  <a:srgbClr val="D4D4D4"/>
                </a:solidFill>
              </a:rPr>
              <a:t>: [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</a:t>
            </a:r>
            <a:r>
              <a:t>“&lt;sha256 of keychain&gt;"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ource/constant/application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source/constant/application.ts</a:t>
            </a:r>
          </a:p>
        </p:txBody>
      </p:sp>
      <p:sp>
        <p:nvSpPr>
          <p:cNvPr id="285" name="HTTP 딥링크 - 소유권 증명 - Android, 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Android, Server</a:t>
            </a:r>
          </a:p>
        </p:txBody>
      </p:sp>
      <p:sp>
        <p:nvSpPr>
          <p:cNvPr id="28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87" name="const APPLICATION = {…"/>
          <p:cNvSpPr txBox="1"/>
          <p:nvPr/>
        </p:nvSpPr>
        <p:spPr>
          <a:xfrm>
            <a:off x="761358" y="5707513"/>
            <a:ext cx="11965670" cy="30480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android: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9CDCFE"/>
                </a:solidFill>
              </a:rPr>
              <a:t>package:</a:t>
            </a:r>
            <a:r>
              <a:rPr>
                <a:solidFill>
                  <a:srgbClr val="D4D4D4"/>
                </a:solidFill>
              </a:rPr>
              <a:t> </a:t>
            </a:r>
            <a:r>
              <a:t>'dev.wof.deeplinksolutionsession.exampleapp'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9CDCFE"/>
                </a:solidFill>
              </a:rPr>
              <a:t>fingerprint:</a:t>
            </a:r>
            <a:r>
              <a:rPr>
                <a:solidFill>
                  <a:srgbClr val="D4D4D4"/>
                </a:solidFill>
              </a:rPr>
              <a:t> </a:t>
            </a:r>
            <a:r>
              <a:t>‘&lt;your fingerprint&gt;'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ource/service/well_known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source/service/well_known_service.ts</a:t>
            </a:r>
          </a:p>
        </p:txBody>
      </p:sp>
      <p:sp>
        <p:nvSpPr>
          <p:cNvPr id="290" name="HTTP 딥링크 - 소유권 증명 - Android, 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Android, Server</a:t>
            </a:r>
          </a:p>
        </p:txBody>
      </p:sp>
      <p:sp>
        <p:nvSpPr>
          <p:cNvPr id="29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92" name="const createWellKnownService = (): WellKnownService =&gt; {…"/>
          <p:cNvSpPr txBox="1"/>
          <p:nvPr/>
        </p:nvSpPr>
        <p:spPr>
          <a:xfrm>
            <a:off x="5540136" y="3971916"/>
            <a:ext cx="13303728" cy="7467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createWellKnownService</a:t>
            </a:r>
            <a:r>
              <a:rPr>
                <a:solidFill>
                  <a:srgbClr val="D4D4D4"/>
                </a:solidFill>
              </a:rPr>
              <a:t> = (): </a:t>
            </a:r>
            <a:r>
              <a:rPr>
                <a:solidFill>
                  <a:srgbClr val="4EC9B0"/>
                </a:solidFill>
              </a:rPr>
              <a:t>WellKnownService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 } =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createWellKnownService</a:t>
            </a:r>
            <a:r>
              <a:rPr>
                <a:solidFill>
                  <a:srgbClr val="D4D4D4"/>
                </a:solidFill>
              </a:rPr>
              <a:t>()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...</a:t>
            </a:r>
            <a:br>
              <a:rPr>
                <a:solidFill>
                  <a:srgbClr val="D4D4D4"/>
                </a:solidFill>
              </a:rPr>
            </a:b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renderAssetLinks</a:t>
            </a:r>
            <a:r>
              <a:rPr>
                <a:solidFill>
                  <a:srgbClr val="D4D4D4"/>
                </a:solidFill>
              </a:rPr>
              <a:t> = ...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br>
              <a:rPr>
                <a:solidFill>
                  <a:srgbClr val="D4D4D4"/>
                </a:solidFill>
              </a:rPr>
            </a:br>
            <a:r>
              <a:rPr>
                <a:solidFill>
                  <a:srgbClr val="D4D4D4"/>
                </a:solidFill>
              </a:rPr>
              <a:t>        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renderAssetLinks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WellKnownService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renderAssetLinks</a:t>
            </a:r>
            <a:r>
              <a:rPr>
                <a:solidFill>
                  <a:srgbClr val="D4D4D4"/>
                </a:solidFill>
              </a:rPr>
              <a:t>: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createWellKnownService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{ </a:t>
            </a:r>
            <a:r>
              <a:t>WellKnownService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ource/service/well_known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source/service/well_known_service.ts</a:t>
            </a:r>
          </a:p>
        </p:txBody>
      </p:sp>
      <p:sp>
        <p:nvSpPr>
          <p:cNvPr id="295" name="HTTP 딥링크 - 소유권 증명 - Android, 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Android, Server</a:t>
            </a:r>
          </a:p>
        </p:txBody>
      </p:sp>
      <p:sp>
        <p:nvSpPr>
          <p:cNvPr id="29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297" name="const renderAssetLinks = () =&gt; JSON.stringify([{…"/>
          <p:cNvSpPr txBox="1"/>
          <p:nvPr/>
        </p:nvSpPr>
        <p:spPr>
          <a:xfrm>
            <a:off x="4507920" y="4555916"/>
            <a:ext cx="15368160" cy="6197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renderAssetLinks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JSON</a:t>
            </a:r>
            <a:r>
              <a:rPr>
                <a:solidFill>
                  <a:srgbClr val="D4D4D4"/>
                </a:solidFill>
              </a:rPr>
              <a:t>.</a:t>
            </a:r>
            <a:r>
              <a:t>stringify</a:t>
            </a:r>
            <a:r>
              <a:rPr>
                <a:solidFill>
                  <a:srgbClr val="D4D4D4"/>
                </a:solidFill>
              </a:rPr>
              <a:t>([{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relation:</a:t>
            </a:r>
            <a:r>
              <a:rPr>
                <a:solidFill>
                  <a:srgbClr val="D4D4D4"/>
                </a:solidFill>
              </a:rPr>
              <a:t> [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</a:t>
            </a:r>
            <a:r>
              <a:t>'delegate_permission/common.handle_all_urls'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target:</a:t>
            </a:r>
            <a:r>
              <a:t> {</a:t>
            </a: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</a:t>
            </a:r>
            <a:r>
              <a:rPr>
                <a:solidFill>
                  <a:srgbClr val="9CDCFE"/>
                </a:solidFill>
              </a:rPr>
              <a:t>namespace:</a:t>
            </a:r>
            <a:r>
              <a:rPr>
                <a:solidFill>
                  <a:srgbClr val="D4D4D4"/>
                </a:solidFill>
              </a:rPr>
              <a:t> </a:t>
            </a:r>
            <a:r>
              <a:t>'android_app'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</a:t>
            </a:r>
            <a:r>
              <a:t>package_name: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.</a:t>
            </a:r>
            <a:r>
              <a:t>android</a:t>
            </a:r>
            <a:r>
              <a:rPr>
                <a:solidFill>
                  <a:srgbClr val="D4D4D4"/>
                </a:solidFill>
              </a:rPr>
              <a:t>.</a:t>
            </a:r>
            <a:r>
              <a:t>package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</a:t>
            </a:r>
            <a:r>
              <a:t>sha256_cert_fingerprints:</a:t>
            </a:r>
            <a:r>
              <a:rPr>
                <a:solidFill>
                  <a:srgbClr val="D4D4D4"/>
                </a:solidFill>
              </a:rPr>
              <a:t> [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t>.</a:t>
            </a:r>
            <a:r>
              <a:rPr>
                <a:solidFill>
                  <a:srgbClr val="9CDCFE"/>
                </a:solidFill>
              </a:rPr>
              <a:t>android</a:t>
            </a:r>
            <a:r>
              <a:t>.</a:t>
            </a:r>
            <a:r>
              <a:rPr>
                <a:solidFill>
                  <a:srgbClr val="9CDCFE"/>
                </a:solidFill>
              </a:rPr>
              <a:t>fingerprint</a:t>
            </a:r>
            <a:r>
              <a:t>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],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ndroidManifest.xml 에 Intent Filter 설정을 통해 어떤 도메인으로 앱이 열리는지 설정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AndroidManifest.xml 에 Intent Filter 설정을 통해 어떤 도메인으로 앱이 열리는지 설정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설정된 도메인이 해당 앱을 연다는 증명을 호스팅하고 있으면 동작하게 됨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도메인 여러개 설정하는 경우, 여러개중 하나라도 호스팅이 안되면 모두 동작하지 않음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앱은 열리지만 중복이 없음이 보장되지 않음 (중복시 앱을 열기전 Alert 창이 표시됨)</a:t>
            </a:r>
          </a:p>
        </p:txBody>
      </p:sp>
      <p:sp>
        <p:nvSpPr>
          <p:cNvPr id="300" name="HTTP 딥링크 - 소유권 증명 - Android,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Android, App</a:t>
            </a:r>
          </a:p>
        </p:txBody>
      </p:sp>
      <p:sp>
        <p:nvSpPr>
          <p:cNvPr id="30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02" name="&lt;intent-filter android:autoVerify=&quot;true&quot;&gt;…"/>
          <p:cNvSpPr txBox="1"/>
          <p:nvPr/>
        </p:nvSpPr>
        <p:spPr>
          <a:xfrm>
            <a:off x="895164" y="7779386"/>
            <a:ext cx="22593673" cy="2768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intent-filter</a:t>
            </a:r>
            <a:r>
              <a:rPr>
                <a:solidFill>
                  <a:srgbClr val="D4D4D4"/>
                </a:solidFill>
              </a:rPr>
              <a:t> </a:t>
            </a:r>
            <a:r>
              <a:t>android:autoVerify</a:t>
            </a:r>
            <a:r>
              <a:rPr>
                <a:solidFill>
                  <a:srgbClr val="D4D4D4"/>
                </a:solidFill>
              </a:rPr>
              <a:t>=</a:t>
            </a:r>
            <a:r>
              <a:rPr>
                <a:solidFill>
                  <a:srgbClr val="CE9178"/>
                </a:solidFill>
              </a:rPr>
              <a:t>"true"</a:t>
            </a:r>
            <a:r>
              <a:rPr>
                <a:solidFill>
                  <a:srgbClr val="808080"/>
                </a:solidFill>
              </a:rPr>
              <a:t>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action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android:name</a:t>
            </a:r>
            <a:r>
              <a:rPr>
                <a:solidFill>
                  <a:srgbClr val="D4D4D4"/>
                </a:solidFill>
              </a:rPr>
              <a:t>=</a:t>
            </a:r>
            <a:r>
              <a:t>"android.intent.action.VIEW"</a:t>
            </a:r>
            <a:r>
              <a:rPr>
                <a:solidFill>
                  <a:srgbClr val="808080"/>
                </a:solidFill>
              </a:rPr>
              <a:t>/&gt;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data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android:scheme</a:t>
            </a:r>
            <a:r>
              <a:rPr>
                <a:solidFill>
                  <a:srgbClr val="D4D4D4"/>
                </a:solidFill>
              </a:rPr>
              <a:t>=</a:t>
            </a:r>
            <a:r>
              <a:t>"https"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android:host</a:t>
            </a:r>
            <a:r>
              <a:rPr>
                <a:solidFill>
                  <a:srgbClr val="D4D4D4"/>
                </a:solidFill>
              </a:rPr>
              <a:t>=</a:t>
            </a:r>
            <a:r>
              <a:t>“http-deeplink-worker.&lt;subdomain&gt;.workers.dev"</a:t>
            </a:r>
            <a:r>
              <a:rPr>
                <a:solidFill>
                  <a:srgbClr val="808080"/>
                </a:solidFill>
              </a:rPr>
              <a:t>/&gt;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category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android:name</a:t>
            </a:r>
            <a:r>
              <a:rPr>
                <a:solidFill>
                  <a:srgbClr val="D4D4D4"/>
                </a:solidFill>
              </a:rPr>
              <a:t>=</a:t>
            </a:r>
            <a:r>
              <a:t>"android.intent.category.BROWSABLE"</a:t>
            </a:r>
            <a:r>
              <a:rPr>
                <a:solidFill>
                  <a:srgbClr val="808080"/>
                </a:solidFill>
              </a:rPr>
              <a:t>/&gt;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category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android:name</a:t>
            </a:r>
            <a:r>
              <a:rPr>
                <a:solidFill>
                  <a:srgbClr val="D4D4D4"/>
                </a:solidFill>
              </a:rPr>
              <a:t>=</a:t>
            </a:r>
            <a:r>
              <a:t>"android.intent.category.DEFAULT"</a:t>
            </a:r>
            <a:r>
              <a:rPr>
                <a:solidFill>
                  <a:srgbClr val="808080"/>
                </a:solidFill>
              </a:rPr>
              <a:t>/&gt;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</a:t>
            </a:r>
            <a:r>
              <a:rPr>
                <a:solidFill>
                  <a:srgbClr val="808080"/>
                </a:solidFill>
              </a:rPr>
              <a:t>&lt;/</a:t>
            </a:r>
            <a:r>
              <a:t>intent-filter</a:t>
            </a:r>
            <a:r>
              <a:rPr>
                <a:solidFill>
                  <a:srgbClr val="808080"/>
                </a:solidFill>
              </a:rP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테스트앱 (Expo) 에서는 app.json 에 아래 JSON 을 추가하는 것으로 설정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테스트앱 (Expo) 에서는 app.json 에 아래 JSON 을 추가하는 것으로 설정</a:t>
            </a:r>
          </a:p>
        </p:txBody>
      </p:sp>
      <p:sp>
        <p:nvSpPr>
          <p:cNvPr id="305" name="HTTP 딥링크 - 소유권 증명 - Android,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소유권 증명 - Android, App</a:t>
            </a:r>
          </a:p>
        </p:txBody>
      </p:sp>
      <p:sp>
        <p:nvSpPr>
          <p:cNvPr id="30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07" name="&quot;intentFilters&quot;: [{…"/>
          <p:cNvSpPr txBox="1"/>
          <p:nvPr/>
        </p:nvSpPr>
        <p:spPr>
          <a:xfrm>
            <a:off x="3571279" y="4717534"/>
            <a:ext cx="17241442" cy="6197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</a:t>
            </a:r>
            <a:r>
              <a:t>"intentFilters"</a:t>
            </a:r>
            <a:r>
              <a:rPr>
                <a:solidFill>
                  <a:srgbClr val="D4D4D4"/>
                </a:solidFill>
              </a:rPr>
              <a:t>: [{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"autoVerify"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569CD6"/>
                </a:solidFill>
              </a:rPr>
              <a:t>true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"action"</a:t>
            </a:r>
            <a:r>
              <a:t>: </a:t>
            </a:r>
            <a:r>
              <a:rPr>
                <a:solidFill>
                  <a:srgbClr val="CE9178"/>
                </a:solidFill>
              </a:rPr>
              <a:t>"VIEW"</a:t>
            </a:r>
            <a:r>
              <a:t>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"data"</a:t>
            </a:r>
            <a:r>
              <a:t>: {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9CDCFE"/>
                </a:solidFill>
              </a:rPr>
              <a:t>"scheme"</a:t>
            </a:r>
            <a:r>
              <a:t>: </a:t>
            </a:r>
            <a:r>
              <a:rPr>
                <a:solidFill>
                  <a:srgbClr val="CE9178"/>
                </a:solidFill>
              </a:rPr>
              <a:t>"https"</a:t>
            </a:r>
            <a:r>
              <a:t>,</a:t>
            </a: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</a:t>
            </a:r>
            <a:r>
              <a:rPr>
                <a:solidFill>
                  <a:srgbClr val="9CDCFE"/>
                </a:solidFill>
              </a:rPr>
              <a:t>"host"</a:t>
            </a:r>
            <a:r>
              <a:rPr>
                <a:solidFill>
                  <a:srgbClr val="D4D4D4"/>
                </a:solidFill>
              </a:rPr>
              <a:t>: </a:t>
            </a:r>
            <a:r>
              <a:t>"http-deeplink-worker.&lt;subdomain&gt;.workers.dev"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"category"</a:t>
            </a:r>
            <a:r>
              <a:rPr>
                <a:solidFill>
                  <a:srgbClr val="D4D4D4"/>
                </a:solidFill>
              </a:rPr>
              <a:t>: [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</a:t>
            </a:r>
            <a:r>
              <a:t>"BROWSABLE"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CE9178"/>
                </a:solidFill>
              </a:rPr>
              <a:t>"DEFAULT"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HTTP 딥링크 - 테스트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테스트 - Android</a:t>
            </a:r>
          </a:p>
        </p:txBody>
      </p:sp>
      <p:sp>
        <p:nvSpPr>
          <p:cNvPr id="31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311" name="11.mov" descr="1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000234" y="2601476"/>
            <a:ext cx="4383532" cy="926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9" fill="hold"/>
                                        <p:tgtEl>
                                          <p:spTgt spid="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11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ource/constant/stor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source/constant/store.ts</a:t>
            </a:r>
          </a:p>
        </p:txBody>
      </p:sp>
      <p:sp>
        <p:nvSpPr>
          <p:cNvPr id="314" name="HTTP 딥링크 - Fallback 구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Fallback 구현</a:t>
            </a:r>
          </a:p>
        </p:txBody>
      </p:sp>
      <p:sp>
        <p:nvSpPr>
          <p:cNvPr id="31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16" name="const STORE = {…"/>
          <p:cNvSpPr txBox="1"/>
          <p:nvPr/>
        </p:nvSpPr>
        <p:spPr>
          <a:xfrm>
            <a:off x="4280096" y="5769804"/>
            <a:ext cx="15823808" cy="3657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FC1FF"/>
                </a:solidFill>
              </a:rPr>
              <a:t>STORE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9CDCFE"/>
                </a:solidFill>
              </a:rPr>
              <a:t>ios:</a:t>
            </a:r>
            <a:r>
              <a:rPr>
                <a:solidFill>
                  <a:srgbClr val="D4D4D4"/>
                </a:solidFill>
              </a:rPr>
              <a:t> </a:t>
            </a:r>
            <a:r>
              <a:t>'https://apps.apple.com/app/id375380948'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9CDCFE"/>
                </a:solidFill>
              </a:rPr>
              <a:t>android:</a:t>
            </a:r>
            <a:r>
              <a:rPr>
                <a:solidFill>
                  <a:srgbClr val="D4D4D4"/>
                </a:solidFill>
              </a:rPr>
              <a:t> </a:t>
            </a:r>
            <a:r>
              <a:t>'market://details?id=dev.wof.deeplinksolutionsession.exampleapp'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5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4FC1FF"/>
                </a:solidFill>
              </a:rPr>
              <a:t>STORE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ource/utility/user_agent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source/utility/user_agent.ts</a:t>
            </a:r>
          </a:p>
        </p:txBody>
      </p:sp>
      <p:sp>
        <p:nvSpPr>
          <p:cNvPr id="319" name="HTTP 딥링크 - Fallback 구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Fallback 구현</a:t>
            </a:r>
          </a:p>
        </p:txBody>
      </p:sp>
      <p:sp>
        <p:nvSpPr>
          <p:cNvPr id="32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21" name="const check_iOS = (userAgent: string) =&gt; (…"/>
          <p:cNvSpPr txBox="1"/>
          <p:nvPr/>
        </p:nvSpPr>
        <p:spPr>
          <a:xfrm>
            <a:off x="1162774" y="4915716"/>
            <a:ext cx="22058450" cy="5689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check_iOS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CE9178"/>
                </a:solidFill>
              </a:rPr>
              <a:t>(</a:t>
            </a:r>
            <a:r>
              <a:rPr>
                <a:solidFill>
                  <a:srgbClr val="D16969"/>
                </a:solidFill>
              </a:rPr>
              <a:t>iOS</a:t>
            </a:r>
            <a:r>
              <a:rPr>
                <a:solidFill>
                  <a:srgbClr val="CE9178"/>
                </a:solidFill>
              </a:rPr>
              <a:t>)</a:t>
            </a:r>
            <a:r>
              <a:rPr>
                <a:solidFill>
                  <a:srgbClr val="D16969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(</a:t>
            </a:r>
            <a:r>
              <a:rPr>
                <a:solidFill>
                  <a:srgbClr val="D16969"/>
                </a:solidFill>
              </a:rPr>
              <a:t>\d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CE9178"/>
                </a:solidFill>
              </a:rPr>
              <a:t>)(?:[</a:t>
            </a:r>
            <a:r>
              <a:rPr>
                <a:solidFill>
                  <a:srgbClr val="D16969"/>
                </a:solidFill>
              </a:rPr>
              <a:t>-_. </a:t>
            </a:r>
            <a:r>
              <a:rPr>
                <a:solidFill>
                  <a:srgbClr val="CE9178"/>
                </a:solidFill>
              </a:rPr>
              <a:t>](</a:t>
            </a:r>
            <a:r>
              <a:rPr>
                <a:solidFill>
                  <a:srgbClr val="D16969"/>
                </a:solidFill>
              </a:rPr>
              <a:t>\d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CE9178"/>
                </a:solidFill>
              </a:rPr>
              <a:t>))</a:t>
            </a:r>
            <a:r>
              <a:rPr>
                <a:solidFill>
                  <a:srgbClr val="D7BA7D"/>
                </a:solidFill>
              </a:rPr>
              <a:t>?</a:t>
            </a:r>
            <a:r>
              <a:rPr>
                <a:solidFill>
                  <a:srgbClr val="CE9178"/>
                </a:solidFill>
              </a:rPr>
              <a:t>(?:[</a:t>
            </a:r>
            <a:r>
              <a:rPr>
                <a:solidFill>
                  <a:srgbClr val="D16969"/>
                </a:solidFill>
              </a:rPr>
              <a:t>-_. </a:t>
            </a:r>
            <a:r>
              <a:rPr>
                <a:solidFill>
                  <a:srgbClr val="CE9178"/>
                </a:solidFill>
              </a:rPr>
              <a:t>](</a:t>
            </a:r>
            <a:r>
              <a:rPr>
                <a:solidFill>
                  <a:srgbClr val="D16969"/>
                </a:solidFill>
              </a:rPr>
              <a:t>\d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CE9178"/>
                </a:solidFill>
              </a:rPr>
              <a:t>))</a:t>
            </a:r>
            <a:r>
              <a:rPr>
                <a:solidFill>
                  <a:srgbClr val="D7BA7D"/>
                </a:solidFill>
              </a:rPr>
              <a:t>?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test</a:t>
            </a:r>
            <a:r>
              <a:rPr>
                <a:solidFill>
                  <a:srgbClr val="D4D4D4"/>
                </a:solidFill>
              </a:rPr>
              <a:t>(</a:t>
            </a:r>
            <a:r>
              <a:t>userAgent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1696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|| </a:t>
            </a:r>
            <a:r>
              <a:t>/</a:t>
            </a:r>
            <a:r>
              <a:rPr>
                <a:solidFill>
                  <a:srgbClr val="CE9178"/>
                </a:solidFill>
              </a:rPr>
              <a:t>(</a:t>
            </a:r>
            <a:r>
              <a:t>CPU OS</a:t>
            </a:r>
            <a:r>
              <a:rPr>
                <a:solidFill>
                  <a:srgbClr val="DCDCAA"/>
                </a:solidFill>
              </a:rPr>
              <a:t>|</a:t>
            </a:r>
            <a:r>
              <a:t>iPhone OS</a:t>
            </a:r>
            <a:r>
              <a:rPr>
                <a:solidFill>
                  <a:srgbClr val="DCDCAA"/>
                </a:solidFill>
              </a:rPr>
              <a:t>|</a:t>
            </a:r>
            <a:r>
              <a:t>CPU iPhone</a:t>
            </a:r>
            <a:r>
              <a:rPr>
                <a:solidFill>
                  <a:srgbClr val="DCDCAA"/>
                </a:solidFill>
              </a:rPr>
              <a:t>|</a:t>
            </a:r>
            <a:r>
              <a:t>CPU iPhone OS</a:t>
            </a:r>
            <a:r>
              <a:rPr>
                <a:solidFill>
                  <a:srgbClr val="CE9178"/>
                </a:solidFill>
              </a:rPr>
              <a:t>)</a:t>
            </a:r>
            <a:r>
              <a:t> </a:t>
            </a:r>
            <a:r>
              <a:rPr>
                <a:solidFill>
                  <a:srgbClr val="CE9178"/>
                </a:solidFill>
              </a:rPr>
              <a:t>(</a:t>
            </a:r>
            <a:r>
              <a:t>\d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CE9178"/>
                </a:solidFill>
              </a:rPr>
              <a:t>)(?:[</a:t>
            </a:r>
            <a:r>
              <a:t>-_. </a:t>
            </a:r>
            <a:r>
              <a:rPr>
                <a:solidFill>
                  <a:srgbClr val="CE9178"/>
                </a:solidFill>
              </a:rPr>
              <a:t>](</a:t>
            </a:r>
            <a:r>
              <a:t>\d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CE9178"/>
                </a:solidFill>
              </a:rPr>
              <a:t>))</a:t>
            </a:r>
            <a:r>
              <a:rPr>
                <a:solidFill>
                  <a:srgbClr val="D7BA7D"/>
                </a:solidFill>
              </a:rPr>
              <a:t>?</a:t>
            </a:r>
            <a:r>
              <a:rPr>
                <a:solidFill>
                  <a:srgbClr val="CE9178"/>
                </a:solidFill>
              </a:rPr>
              <a:t>(?:[</a:t>
            </a:r>
            <a:r>
              <a:t>-_. </a:t>
            </a:r>
            <a:r>
              <a:rPr>
                <a:solidFill>
                  <a:srgbClr val="CE9178"/>
                </a:solidFill>
              </a:rPr>
              <a:t>](</a:t>
            </a:r>
            <a:r>
              <a:t>\d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CE9178"/>
                </a:solidFill>
              </a:rPr>
              <a:t>))</a:t>
            </a:r>
            <a:r>
              <a:rPr>
                <a:solidFill>
                  <a:srgbClr val="D7BA7D"/>
                </a:solidFill>
              </a:rPr>
              <a:t>?</a:t>
            </a:r>
            <a:r>
              <a:t>/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test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||</a:t>
            </a:r>
            <a:r>
              <a:rPr>
                <a:solidFill>
                  <a:srgbClr val="D16969"/>
                </a:solidFill>
              </a:rPr>
              <a:t> /</a:t>
            </a:r>
            <a:r>
              <a:rPr>
                <a:solidFill>
                  <a:srgbClr val="CE9178"/>
                </a:solidFill>
              </a:rPr>
              <a:t>(</a:t>
            </a:r>
            <a:r>
              <a:rPr>
                <a:solidFill>
                  <a:srgbClr val="D16969"/>
                </a:solidFill>
              </a:rPr>
              <a:t>iPhone</a:t>
            </a:r>
            <a:r>
              <a:rPr>
                <a:solidFill>
                  <a:srgbClr val="DCDCAA"/>
                </a:solidFill>
              </a:rPr>
              <a:t>|</a:t>
            </a:r>
            <a:r>
              <a:rPr>
                <a:solidFill>
                  <a:srgbClr val="D16969"/>
                </a:solidFill>
              </a:rPr>
              <a:t>iPad</a:t>
            </a:r>
            <a:r>
              <a:rPr>
                <a:solidFill>
                  <a:srgbClr val="DCDCAA"/>
                </a:solidFill>
              </a:rPr>
              <a:t>|</a:t>
            </a:r>
            <a:r>
              <a:rPr>
                <a:solidFill>
                  <a:srgbClr val="D16969"/>
                </a:solidFill>
              </a:rPr>
              <a:t>iPod</a:t>
            </a:r>
            <a:r>
              <a:rPr>
                <a:solidFill>
                  <a:srgbClr val="DCDCAA"/>
                </a:solidFill>
              </a:rPr>
              <a:t>|</a:t>
            </a:r>
            <a:r>
              <a:rPr>
                <a:solidFill>
                  <a:srgbClr val="D16969"/>
                </a:solidFill>
              </a:rPr>
              <a:t>iOS;</a:t>
            </a:r>
            <a:r>
              <a:rPr>
                <a:solidFill>
                  <a:srgbClr val="CE9178"/>
                </a:solidFill>
              </a:rPr>
              <a:t>)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test</a:t>
            </a:r>
            <a:r>
              <a:rPr>
                <a:solidFill>
                  <a:srgbClr val="D4D4D4"/>
                </a:solidFill>
              </a:rPr>
              <a:t>(</a:t>
            </a:r>
            <a:r>
              <a:t>userAgent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check_Android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CE9178"/>
                </a:solidFill>
              </a:rPr>
              <a:t>(</a:t>
            </a:r>
            <a:r>
              <a:rPr>
                <a:solidFill>
                  <a:srgbClr val="D16969"/>
                </a:solidFill>
              </a:rPr>
              <a:t>Android</a:t>
            </a:r>
            <a:r>
              <a:rPr>
                <a:solidFill>
                  <a:srgbClr val="DCDCAA"/>
                </a:solidFill>
              </a:rPr>
              <a:t>|</a:t>
            </a:r>
            <a:r>
              <a:rPr>
                <a:solidFill>
                  <a:srgbClr val="D16969"/>
                </a:solidFill>
              </a:rPr>
              <a:t>Adr</a:t>
            </a:r>
            <a:r>
              <a:rPr>
                <a:solidFill>
                  <a:srgbClr val="CE9178"/>
                </a:solidFill>
              </a:rPr>
              <a:t>)</a:t>
            </a:r>
            <a:r>
              <a:rPr>
                <a:solidFill>
                  <a:srgbClr val="D16969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(</a:t>
            </a:r>
            <a:r>
              <a:rPr>
                <a:solidFill>
                  <a:srgbClr val="D16969"/>
                </a:solidFill>
              </a:rPr>
              <a:t>\d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CE9178"/>
                </a:solidFill>
              </a:rPr>
              <a:t>)(?:[</a:t>
            </a:r>
            <a:r>
              <a:rPr>
                <a:solidFill>
                  <a:srgbClr val="D16969"/>
                </a:solidFill>
              </a:rPr>
              <a:t>-_. </a:t>
            </a:r>
            <a:r>
              <a:rPr>
                <a:solidFill>
                  <a:srgbClr val="CE9178"/>
                </a:solidFill>
              </a:rPr>
              <a:t>](</a:t>
            </a:r>
            <a:r>
              <a:rPr>
                <a:solidFill>
                  <a:srgbClr val="D16969"/>
                </a:solidFill>
              </a:rPr>
              <a:t>\d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CE9178"/>
                </a:solidFill>
              </a:rPr>
              <a:t>))</a:t>
            </a:r>
            <a:r>
              <a:rPr>
                <a:solidFill>
                  <a:srgbClr val="D7BA7D"/>
                </a:solidFill>
              </a:rPr>
              <a:t>?</a:t>
            </a:r>
            <a:r>
              <a:rPr>
                <a:solidFill>
                  <a:srgbClr val="CE9178"/>
                </a:solidFill>
              </a:rPr>
              <a:t>(?:[</a:t>
            </a:r>
            <a:r>
              <a:rPr>
                <a:solidFill>
                  <a:srgbClr val="D16969"/>
                </a:solidFill>
              </a:rPr>
              <a:t>-_. </a:t>
            </a:r>
            <a:r>
              <a:rPr>
                <a:solidFill>
                  <a:srgbClr val="CE9178"/>
                </a:solidFill>
              </a:rPr>
              <a:t>](</a:t>
            </a:r>
            <a:r>
              <a:rPr>
                <a:solidFill>
                  <a:srgbClr val="D16969"/>
                </a:solidFill>
              </a:rPr>
              <a:t>\d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CE9178"/>
                </a:solidFill>
              </a:rPr>
              <a:t>))</a:t>
            </a:r>
            <a:r>
              <a:rPr>
                <a:solidFill>
                  <a:srgbClr val="D7BA7D"/>
                </a:solidFill>
              </a:rPr>
              <a:t>?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test</a:t>
            </a:r>
            <a:r>
              <a:rPr>
                <a:solidFill>
                  <a:srgbClr val="D4D4D4"/>
                </a:solidFill>
              </a:rPr>
              <a:t>(</a:t>
            </a:r>
            <a:r>
              <a:t>userAgent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||</a:t>
            </a:r>
            <a:r>
              <a:rPr>
                <a:solidFill>
                  <a:srgbClr val="D16969"/>
                </a:solidFill>
              </a:rPr>
              <a:t> /</a:t>
            </a:r>
            <a:r>
              <a:rPr>
                <a:solidFill>
                  <a:srgbClr val="CE9178"/>
                </a:solidFill>
              </a:rPr>
              <a:t>(</a:t>
            </a:r>
            <a:r>
              <a:rPr>
                <a:solidFill>
                  <a:srgbClr val="D16969"/>
                </a:solidFill>
              </a:rPr>
              <a:t>Android</a:t>
            </a:r>
            <a:r>
              <a:rPr>
                <a:solidFill>
                  <a:srgbClr val="CE9178"/>
                </a:solidFill>
              </a:rPr>
              <a:t>)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test</a:t>
            </a:r>
            <a:r>
              <a:rPr>
                <a:solidFill>
                  <a:srgbClr val="D4D4D4"/>
                </a:solidFill>
              </a:rPr>
              <a:t>(</a:t>
            </a:r>
            <a:r>
              <a:t>userAgent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ource/utility/user_agent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source/utility/user_agent.ts</a:t>
            </a:r>
          </a:p>
        </p:txBody>
      </p:sp>
      <p:sp>
        <p:nvSpPr>
          <p:cNvPr id="324" name="HTTP 딥링크 - Fallback 구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Fallback 구현</a:t>
            </a:r>
          </a:p>
        </p:txBody>
      </p:sp>
      <p:sp>
        <p:nvSpPr>
          <p:cNvPr id="32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26" name="const createUserAgent = (userAgent: string): UserAgent =&gt; {…"/>
          <p:cNvSpPr txBox="1"/>
          <p:nvPr/>
        </p:nvSpPr>
        <p:spPr>
          <a:xfrm>
            <a:off x="6495891" y="3788451"/>
            <a:ext cx="11392218" cy="82042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createUserAgent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): </a:t>
            </a:r>
            <a:r>
              <a:rPr>
                <a:solidFill>
                  <a:srgbClr val="4EC9B0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FC1FF"/>
                </a:solidFill>
              </a:rPr>
              <a:t>os</a:t>
            </a:r>
            <a:r>
              <a:rPr>
                <a:solidFill>
                  <a:srgbClr val="D4D4D4"/>
                </a:solidFill>
              </a:rPr>
              <a:t> = (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check_iOS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) ? </a:t>
            </a:r>
            <a:r>
              <a:rPr>
                <a:solidFill>
                  <a:srgbClr val="CE9178"/>
                </a:solidFill>
              </a:rPr>
              <a:t>'ios'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: </a:t>
            </a:r>
            <a:r>
              <a:t>check_Android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) ? </a:t>
            </a:r>
            <a:r>
              <a:rPr>
                <a:solidFill>
                  <a:srgbClr val="CE9178"/>
                </a:solidFill>
              </a:rPr>
              <a:t>'android'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: </a:t>
            </a:r>
            <a:r>
              <a:rPr>
                <a:solidFill>
                  <a:srgbClr val="CE9178"/>
                </a:solidFill>
              </a:rPr>
              <a:t>‘other'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)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os</a:t>
            </a:r>
            <a:r>
              <a:t>,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UserAgent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os</a:t>
            </a:r>
            <a:r>
              <a:t>: </a:t>
            </a:r>
            <a:r>
              <a:rPr>
                <a:solidFill>
                  <a:srgbClr val="4EC9B0"/>
                </a:solidFill>
              </a:rPr>
              <a:t>OS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OS</a:t>
            </a:r>
            <a:r>
              <a:rPr>
                <a:solidFill>
                  <a:srgbClr val="D4D4D4"/>
                </a:solidFill>
              </a:rPr>
              <a:t> = </a:t>
            </a:r>
            <a:r>
              <a:t>'ios'</a:t>
            </a:r>
            <a:r>
              <a:rPr>
                <a:solidFill>
                  <a:srgbClr val="D4D4D4"/>
                </a:solidFill>
              </a:rPr>
              <a:t> | </a:t>
            </a:r>
            <a:r>
              <a:t>'android'</a:t>
            </a:r>
            <a:r>
              <a:rPr>
                <a:solidFill>
                  <a:srgbClr val="D4D4D4"/>
                </a:solidFill>
              </a:rPr>
              <a:t> | </a:t>
            </a:r>
            <a:r>
              <a:t>'other'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createUserAgent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{ </a:t>
            </a:r>
            <a:r>
              <a:t>UserAgent</a:t>
            </a:r>
            <a:r>
              <a:rPr>
                <a:solidFill>
                  <a:srgbClr val="D4D4D4"/>
                </a:solidFill>
              </a:rPr>
              <a:t>, </a:t>
            </a:r>
            <a:r>
              <a:t>OS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1. 딥링크란 무엇인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1. 딥링크란 무엇인가</a:t>
            </a:r>
          </a:p>
        </p:txBody>
      </p:sp>
      <p:sp>
        <p:nvSpPr>
          <p:cNvPr id="16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166" name="“딥링크는 뭐고, 왜 필요하고, 솔루션은 왜 필요할까”"/>
          <p:cNvSpPr txBox="1"/>
          <p:nvPr/>
        </p:nvSpPr>
        <p:spPr>
          <a:xfrm>
            <a:off x="3044825" y="6616961"/>
            <a:ext cx="18294351" cy="1229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solidFill>
                  <a:srgbClr val="FFFFFF"/>
                </a:solidFill>
              </a:defRPr>
            </a:lvl1pPr>
          </a:lstStyle>
          <a:p>
            <a:pPr/>
            <a:r>
              <a:t>“딥링크는 뭐고, 왜 필요하고, 솔루션은 왜 필요할까”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ource/service/fallback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source/service/fallback_service.ts</a:t>
            </a:r>
          </a:p>
        </p:txBody>
      </p:sp>
      <p:sp>
        <p:nvSpPr>
          <p:cNvPr id="329" name="HTTP 딥링크 - Fallback 구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Fallback 구현</a:t>
            </a:r>
          </a:p>
        </p:txBody>
      </p:sp>
      <p:sp>
        <p:nvSpPr>
          <p:cNvPr id="33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31" name="import { STORE } from '../constant/store'…"/>
          <p:cNvSpPr txBox="1"/>
          <p:nvPr/>
        </p:nvSpPr>
        <p:spPr>
          <a:xfrm>
            <a:off x="7868356" y="3942217"/>
            <a:ext cx="8647288" cy="78359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9CDCFE"/>
                </a:solidFill>
              </a:rPr>
              <a:t>STORE</a:t>
            </a:r>
            <a:r>
              <a:rPr>
                <a:solidFill>
                  <a:srgbClr val="D4D4D4"/>
                </a:solidFill>
              </a:rPr>
              <a:t> }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'../constant/store'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9CDCFE"/>
                </a:solidFill>
              </a:rPr>
              <a:t>createUserAgent</a:t>
            </a:r>
            <a:r>
              <a:rPr>
                <a:solidFill>
                  <a:srgbClr val="D4D4D4"/>
                </a:solidFill>
              </a:rPr>
              <a:t> }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'../utility/user_agent'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createDependency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createFallbackService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STORE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createFallbackService</a:t>
            </a:r>
            <a:r>
              <a:rPr>
                <a:solidFill>
                  <a:srgbClr val="D4D4D4"/>
                </a:solidFill>
              </a:rPr>
              <a:t> = (): </a:t>
            </a:r>
            <a:r>
              <a:rPr>
                <a:solidFill>
                  <a:srgbClr val="4EC9B0"/>
                </a:solidFill>
              </a:rPr>
              <a:t>FallbackService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4FC1FF"/>
                </a:solidFill>
              </a:rPr>
              <a:t>STORE</a:t>
            </a:r>
            <a:r>
              <a:rPr>
                <a:solidFill>
                  <a:srgbClr val="D4D4D4"/>
                </a:solidFill>
              </a:rPr>
              <a:t> } =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createFallbackService</a:t>
            </a:r>
            <a:r>
              <a:rPr>
                <a:solidFill>
                  <a:srgbClr val="D4D4D4"/>
                </a:solidFill>
              </a:rPr>
              <a:t>()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 = 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FallbackService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: 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: (</a:t>
            </a:r>
            <a:r>
              <a:rPr>
                <a:solidFill>
                  <a:srgbClr val="9CDCFE"/>
                </a:solidFill>
              </a:rPr>
              <a:t>url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createFallbackService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{ </a:t>
            </a:r>
            <a:r>
              <a:t>FallbackService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ource/service/fallback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source/service/fallback_service.ts</a:t>
            </a:r>
          </a:p>
        </p:txBody>
      </p:sp>
      <p:sp>
        <p:nvSpPr>
          <p:cNvPr id="334" name="HTTP 딥링크 - Fallback 구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Fallback 구현</a:t>
            </a:r>
          </a:p>
        </p:txBody>
      </p:sp>
      <p:sp>
        <p:nvSpPr>
          <p:cNvPr id="33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36" name="const renderStoreFallback = (userAgent: string) =&gt; `…"/>
          <p:cNvSpPr txBox="1"/>
          <p:nvPr/>
        </p:nvSpPr>
        <p:spPr>
          <a:xfrm>
            <a:off x="3303668" y="5046697"/>
            <a:ext cx="17776665" cy="5689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a.href = '</a:t>
            </a:r>
            <a:r>
              <a:rPr>
                <a:solidFill>
                  <a:srgbClr val="569CD6"/>
                </a:solidFill>
              </a:rPr>
              <a:t>${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DCDCAA"/>
                </a:solidFill>
              </a:rPr>
              <a:t>createUserAgent</a:t>
            </a:r>
            <a:r>
              <a:t>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t>).</a:t>
            </a:r>
            <a:r>
              <a:rPr>
                <a:solidFill>
                  <a:srgbClr val="9CDCFE"/>
                </a:solidFill>
              </a:rPr>
              <a:t>os</a:t>
            </a:r>
            <a:r>
              <a:t> == </a:t>
            </a:r>
            <a:r>
              <a:rPr>
                <a:solidFill>
                  <a:srgbClr val="CE9178"/>
                </a:solidFill>
              </a:rPr>
              <a:t>'ios'</a:t>
            </a:r>
            <a:r>
              <a:t> ? </a:t>
            </a:r>
            <a:r>
              <a:rPr>
                <a:solidFill>
                  <a:srgbClr val="4FC1FF"/>
                </a:solidFill>
              </a:rPr>
              <a:t>STORE</a:t>
            </a:r>
            <a:r>
              <a:t>.</a:t>
            </a:r>
            <a:r>
              <a:rPr>
                <a:solidFill>
                  <a:srgbClr val="9CDCFE"/>
                </a:solidFill>
              </a:rPr>
              <a:t>ios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: </a:t>
            </a:r>
            <a:r>
              <a:rPr>
                <a:solidFill>
                  <a:srgbClr val="4FC1FF"/>
                </a:solidFill>
              </a:rPr>
              <a:t>STORE</a:t>
            </a:r>
            <a:r>
              <a:t>.</a:t>
            </a:r>
            <a:r>
              <a:rPr>
                <a:solidFill>
                  <a:srgbClr val="9CDCFE"/>
                </a:solidFill>
              </a:rPr>
              <a:t>android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';</a:t>
            </a: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`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ource/service/fallback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source/service/fallback_service.ts</a:t>
            </a:r>
          </a:p>
        </p:txBody>
      </p:sp>
      <p:sp>
        <p:nvSpPr>
          <p:cNvPr id="339" name="HTTP 딥링크 - Fallback 구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Fallback 구현</a:t>
            </a:r>
          </a:p>
        </p:txBody>
      </p:sp>
      <p:sp>
        <p:nvSpPr>
          <p:cNvPr id="34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41" name="const renderWebFallback = (fallback: string) =&gt; `…"/>
          <p:cNvSpPr txBox="1"/>
          <p:nvPr/>
        </p:nvSpPr>
        <p:spPr>
          <a:xfrm>
            <a:off x="5043142" y="5779244"/>
            <a:ext cx="14297715" cy="3657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fallback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a.href = '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9CDCFE"/>
                </a:solidFill>
              </a:rPr>
              <a:t>fallback</a:t>
            </a:r>
            <a:r>
              <a:rPr>
                <a:solidFill>
                  <a:srgbClr val="569CD6"/>
                </a:solidFill>
              </a:rPr>
              <a:t>}</a:t>
            </a:r>
            <a:r>
              <a:t>';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HTTP 딥링크 - 최종 테스트 - 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최종 테스트 - iOS</a:t>
            </a:r>
          </a:p>
        </p:txBody>
      </p:sp>
      <p:sp>
        <p:nvSpPr>
          <p:cNvPr id="344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345" name="화면 기록 2022-09-13 오후 9.44.31.mov" descr="화면 기록 2022-09-13 오후 9.44.3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666683" y="3033503"/>
            <a:ext cx="3888542" cy="83960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앱 설치시, Web Fallback"/>
          <p:cNvSpPr/>
          <p:nvPr/>
        </p:nvSpPr>
        <p:spPr>
          <a:xfrm>
            <a:off x="18666683" y="11531122"/>
            <a:ext cx="3888542" cy="48636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앱 설치시, Web Fallback</a:t>
            </a:r>
          </a:p>
        </p:txBody>
      </p:sp>
      <p:pic>
        <p:nvPicPr>
          <p:cNvPr id="347" name="화면 기록 2022-09-13 오후 9.44.12.mov" descr="화면 기록 2022-09-13 오후 9.44.12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3054048" y="3033503"/>
            <a:ext cx="3888541" cy="8396020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앱 설치시, Store Fallback"/>
          <p:cNvSpPr/>
          <p:nvPr/>
        </p:nvSpPr>
        <p:spPr>
          <a:xfrm>
            <a:off x="13054048" y="11531122"/>
            <a:ext cx="3888541" cy="48636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앱 설치시, Store Fallback</a:t>
            </a:r>
          </a:p>
        </p:txBody>
      </p:sp>
      <p:pic>
        <p:nvPicPr>
          <p:cNvPr id="349" name="화면 기록 2022-09-13 오후 9.46.37.mov" descr="화면 기록 2022-09-13 오후 9.46.37.mov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828775" y="3033504"/>
            <a:ext cx="3888541" cy="839602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앱 미설치시, Store Fallback"/>
          <p:cNvSpPr/>
          <p:nvPr/>
        </p:nvSpPr>
        <p:spPr>
          <a:xfrm>
            <a:off x="1828775" y="11531123"/>
            <a:ext cx="3888541" cy="486359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앱 미설치시, Store Fallback</a:t>
            </a:r>
          </a:p>
        </p:txBody>
      </p:sp>
      <p:pic>
        <p:nvPicPr>
          <p:cNvPr id="351" name="화면 기록 2022-09-13 오후 9.46.51.mov" descr="화면 기록 2022-09-13 오후 9.46.51.mov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7441411" y="3033504"/>
            <a:ext cx="3888541" cy="8396019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앱 미설치시, Web Fallback"/>
          <p:cNvSpPr/>
          <p:nvPr/>
        </p:nvSpPr>
        <p:spPr>
          <a:xfrm>
            <a:off x="7441411" y="11531122"/>
            <a:ext cx="3888541" cy="48636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앱 미설치시, Web Fallback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3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33" fill="hold"/>
                                        <p:tgtEl>
                                          <p:spTgt spid="3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83" fill="hold"/>
                                        <p:tgtEl>
                                          <p:spTgt spid="3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866" fill="hold"/>
                                        <p:tgtEl>
                                          <p:spTgt spid="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345"/>
                </p:tgtEl>
              </p:cMediaNode>
            </p:video>
            <p:seq concurrent="1" prevAc="none" nextAc="seek">
              <p:cTn id="20" evtFilter="cancelBubble" nodeType="interactiveSeq" restart="whenNotActive" fill="hold">
                <p:stCondLst>
                  <p:cond delay="0" evt="onClick">
                    <p:tgtEl>
                      <p:spTgt spid="34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45"/>
                  </p:tgtEl>
                </p:cond>
              </p:nextCondLst>
            </p:seq>
            <p:video fullScrn="0">
              <p:cMediaNode mute="0" showWhenStopped="1" numSld="1" vol="100000">
                <p:cTn id="25" fill="hold" display="0">
                  <p:stCondLst>
                    <p:cond delay="indefinite"/>
                  </p:stCondLst>
                </p:cTn>
                <p:tgtEl>
                  <p:spTgt spid="347"/>
                </p:tgtEl>
              </p:cMediaNode>
            </p:video>
            <p:seq concurrent="1" prevAc="none" nextAc="seek">
              <p:cTn id="26" evtFilter="cancelBubble" nodeType="interactiveSeq" restart="whenNotActive" fill="hold">
                <p:stCondLst>
                  <p:cond delay="0" evt="onClick">
                    <p:tgtEl>
                      <p:spTgt spid="34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47"/>
                  </p:tgtEl>
                </p:cond>
              </p:nextCondLst>
            </p:seq>
            <p:video fullScrn="0">
              <p:cMediaNode mute="0" showWhenStopped="1" numSld="1" vol="100000">
                <p:cTn id="31" fill="hold" display="0">
                  <p:stCondLst>
                    <p:cond delay="indefinite"/>
                  </p:stCondLst>
                </p:cTn>
                <p:tgtEl>
                  <p:spTgt spid="349"/>
                </p:tgtEl>
              </p:cMediaNode>
            </p:video>
            <p:seq concurrent="1" prevAc="none" nextAc="seek">
              <p:cTn id="32" evtFilter="cancelBubble" nodeType="interactiveSeq" restart="whenNotActive" fill="hold">
                <p:stCondLst>
                  <p:cond delay="0" evt="onClick">
                    <p:tgtEl>
                      <p:spTgt spid="34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49"/>
                  </p:tgtEl>
                </p:cond>
              </p:nextCondLst>
            </p:seq>
            <p:video fullScrn="0">
              <p:cMediaNode mute="0" showWhenStopped="1" numSld="1" vol="100000">
                <p:cTn id="37" fill="hold" display="0">
                  <p:stCondLst>
                    <p:cond delay="indefinite"/>
                  </p:stCondLst>
                </p:cTn>
                <p:tgtEl>
                  <p:spTgt spid="351"/>
                </p:tgtEl>
              </p:cMediaNode>
            </p:video>
            <p:seq concurrent="1" prevAc="none" nextAc="seek">
              <p:cTn id="38" evtFilter="cancelBubble" nodeType="interactiveSeq" restart="whenNotActive" fill="hold">
                <p:stCondLst>
                  <p:cond delay="0" evt="onClick">
                    <p:tgtEl>
                      <p:spTgt spid="35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5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HTTP 딥링크 - 최종 테스트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최종 테스트 - Android</a:t>
            </a:r>
          </a:p>
        </p:txBody>
      </p:sp>
      <p:sp>
        <p:nvSpPr>
          <p:cNvPr id="35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356" name="화면 기록 2022-09-13 오후 9.39.26.mov" descr="화면 기록 2022-09-13 오후 9.39.2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623701" y="3033503"/>
            <a:ext cx="3974505" cy="839602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앱 설치시, Web Fallback"/>
          <p:cNvSpPr/>
          <p:nvPr/>
        </p:nvSpPr>
        <p:spPr>
          <a:xfrm>
            <a:off x="18623701" y="11531122"/>
            <a:ext cx="3974505" cy="48636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앱 설치시, Web Fallback</a:t>
            </a:r>
          </a:p>
        </p:txBody>
      </p:sp>
      <p:pic>
        <p:nvPicPr>
          <p:cNvPr id="358" name="화면 기록 2022-09-13 오후 9.39.14.mov" descr="화면 기록 2022-09-13 오후 9.39.14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3011066" y="3033503"/>
            <a:ext cx="3974505" cy="839602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앱 설치시, Store Fallback"/>
          <p:cNvSpPr/>
          <p:nvPr/>
        </p:nvSpPr>
        <p:spPr>
          <a:xfrm>
            <a:off x="13011066" y="11531122"/>
            <a:ext cx="3974505" cy="48636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앱 설치시, Store Fallback</a:t>
            </a:r>
          </a:p>
        </p:txBody>
      </p:sp>
      <p:pic>
        <p:nvPicPr>
          <p:cNvPr id="360" name="화면 기록 2022-09-13 오후 9.38.15.mov" descr="화면 기록 2022-09-13 오후 9.38.15.mov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785793" y="3033504"/>
            <a:ext cx="3974505" cy="8396020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앱 미설치시, Store Fallback"/>
          <p:cNvSpPr/>
          <p:nvPr/>
        </p:nvSpPr>
        <p:spPr>
          <a:xfrm>
            <a:off x="1785793" y="11531123"/>
            <a:ext cx="3974505" cy="486359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앱 미설치시, Store Fallback</a:t>
            </a:r>
          </a:p>
        </p:txBody>
      </p:sp>
      <p:pic>
        <p:nvPicPr>
          <p:cNvPr id="362" name="화면 기록 2022-09-13 오후 9.38.30.mov" descr="화면 기록 2022-09-13 오후 9.38.30.mov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7398429" y="3033504"/>
            <a:ext cx="3974505" cy="8396019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앱 미설치시, Web Fallback"/>
          <p:cNvSpPr/>
          <p:nvPr/>
        </p:nvSpPr>
        <p:spPr>
          <a:xfrm>
            <a:off x="7398429" y="11531122"/>
            <a:ext cx="3974505" cy="48636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앱 미설치시, Web Fallback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6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66" fill="hold"/>
                                        <p:tgtEl>
                                          <p:spTgt spid="3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833" fill="hold"/>
                                        <p:tgtEl>
                                          <p:spTgt spid="3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50" fill="hold"/>
                                        <p:tgtEl>
                                          <p:spTgt spid="3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356"/>
                </p:tgtEl>
              </p:cMediaNode>
            </p:video>
            <p:seq concurrent="1" prevAc="none" nextAc="seek">
              <p:cTn id="20" evtFilter="cancelBubble" nodeType="interactiveSeq" restart="whenNotActive" fill="hold">
                <p:stCondLst>
                  <p:cond delay="0" evt="onClick">
                    <p:tgtEl>
                      <p:spTgt spid="35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56"/>
                  </p:tgtEl>
                </p:cond>
              </p:nextCondLst>
            </p:seq>
            <p:video fullScrn="0">
              <p:cMediaNode mute="0" showWhenStopped="1" numSld="1" vol="100000">
                <p:cTn id="25" fill="hold" display="0">
                  <p:stCondLst>
                    <p:cond delay="indefinite"/>
                  </p:stCondLst>
                </p:cTn>
                <p:tgtEl>
                  <p:spTgt spid="358"/>
                </p:tgtEl>
              </p:cMediaNode>
            </p:video>
            <p:seq concurrent="1" prevAc="none" nextAc="seek">
              <p:cTn id="26" evtFilter="cancelBubble" nodeType="interactiveSeq" restart="whenNotActive" fill="hold">
                <p:stCondLst>
                  <p:cond delay="0" evt="onClick">
                    <p:tgtEl>
                      <p:spTgt spid="3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58"/>
                  </p:tgtEl>
                </p:cond>
              </p:nextCondLst>
            </p:seq>
            <p:video fullScrn="0">
              <p:cMediaNode mute="0" showWhenStopped="1" numSld="1" vol="100000">
                <p:cTn id="31" fill="hold" display="0">
                  <p:stCondLst>
                    <p:cond delay="indefinite"/>
                  </p:stCondLst>
                </p:cTn>
                <p:tgtEl>
                  <p:spTgt spid="360"/>
                </p:tgtEl>
              </p:cMediaNode>
            </p:video>
            <p:seq concurrent="1" prevAc="none" nextAc="seek">
              <p:cTn id="32" evtFilter="cancelBubble" nodeType="interactiveSeq" restart="whenNotActive" fill="hold">
                <p:stCondLst>
                  <p:cond delay="0" evt="onClick">
                    <p:tgtEl>
                      <p:spTgt spid="36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0"/>
                  </p:tgtEl>
                </p:cond>
              </p:nextCondLst>
            </p:seq>
            <p:video fullScrn="0">
              <p:cMediaNode mute="0" showWhenStopped="1" numSld="1" vol="100000">
                <p:cTn id="37" fill="hold" display="0">
                  <p:stCondLst>
                    <p:cond delay="indefinite"/>
                  </p:stCondLst>
                </p:cTn>
                <p:tgtEl>
                  <p:spTgt spid="362"/>
                </p:tgtEl>
              </p:cMediaNode>
            </p:video>
            <p:seq concurrent="1" prevAc="none" nextAc="seek">
              <p:cTn id="38" evtFilter="cancelBubble" nodeType="interactiveSeq" restart="whenNotActive" fill="hold">
                <p:stCondLst>
                  <p:cond delay="0" evt="onClick">
                    <p:tgtEl>
                      <p:spTgt spid="36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HTTP 딥링크 - 한계 - 새 탭에서 열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한계 - 새 탭에서 열기</a:t>
            </a:r>
          </a:p>
        </p:txBody>
      </p:sp>
      <p:sp>
        <p:nvSpPr>
          <p:cNvPr id="36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367" name="1.mov" descr="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161120" y="2684910"/>
            <a:ext cx="4157005" cy="8928275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HTTP 딥링크는 “새 탭에서 열기” 를 클릭해서 열면 앱이 설치되어 있어도 앱이 열리지 않음…"/>
          <p:cNvSpPr txBox="1"/>
          <p:nvPr>
            <p:ph type="body" sz="half" idx="1"/>
          </p:nvPr>
        </p:nvSpPr>
        <p:spPr>
          <a:xfrm>
            <a:off x="1206500" y="2684910"/>
            <a:ext cx="12197557" cy="9093208"/>
          </a:xfrm>
          <a:prstGeom prst="rect">
            <a:avLst/>
          </a:prstGeom>
        </p:spPr>
        <p:txBody>
          <a:bodyPr/>
          <a:lstStyle/>
          <a:p>
            <a:pPr marL="476250" indent="-476250" defTabSz="1828754">
              <a:lnSpc>
                <a:spcPct val="80000"/>
              </a:lnSpc>
              <a:spcBef>
                <a:spcPts val="3300"/>
              </a:spcBef>
              <a:defRPr sz="3750">
                <a:solidFill>
                  <a:srgbClr val="FFFFFF"/>
                </a:solidFill>
              </a:defRPr>
            </a:pPr>
            <a:r>
              <a:t>HTTP 딥링크는 “새 탭에서 열기” 를 클릭해서 열면 앱이 설치되어 있어도 앱이 열리지 않음</a:t>
            </a:r>
          </a:p>
          <a:p>
            <a:pPr marL="476250" indent="-476250" defTabSz="1828754">
              <a:lnSpc>
                <a:spcPct val="80000"/>
              </a:lnSpc>
              <a:spcBef>
                <a:spcPts val="3300"/>
              </a:spcBef>
              <a:defRPr sz="3750">
                <a:solidFill>
                  <a:srgbClr val="FFFFFF"/>
                </a:solidFill>
              </a:defRPr>
            </a:pPr>
            <a:r>
              <a:t>1번이라도 “새 탭에서 열기” 로 HTTP 딥링크를 열면, 그 도메인에 대해서 OS 내부적으로 checking 됨</a:t>
            </a:r>
          </a:p>
          <a:p>
            <a:pPr marL="476250" indent="-476250" defTabSz="1828754">
              <a:lnSpc>
                <a:spcPct val="80000"/>
              </a:lnSpc>
              <a:spcBef>
                <a:spcPts val="3300"/>
              </a:spcBef>
              <a:defRPr sz="3750">
                <a:solidFill>
                  <a:srgbClr val="FFFFFF"/>
                </a:solidFill>
              </a:defRPr>
            </a:pPr>
            <a:r>
              <a:t>checking 된 도메인은 이후, “클릭” 으로 열어도 앱이 설치되어 있어도 앱이 열리지 않게 됨</a:t>
            </a:r>
          </a:p>
          <a:p>
            <a:pPr marL="476250" indent="-476250" defTabSz="1828754">
              <a:lnSpc>
                <a:spcPct val="80000"/>
              </a:lnSpc>
              <a:spcBef>
                <a:spcPts val="3300"/>
              </a:spcBef>
              <a:defRPr sz="3750">
                <a:solidFill>
                  <a:srgbClr val="FFFFFF"/>
                </a:solidFill>
              </a:defRPr>
            </a:pPr>
            <a:r>
              <a:t>checking 된 도메인은 다시 앱이 설치된 상태에서 “{앱 이름} 에서 열기” 로 열면, 그 checking 이 해제됨</a:t>
            </a:r>
          </a:p>
          <a:p>
            <a:pPr marL="476250" indent="-476250" defTabSz="1828754">
              <a:lnSpc>
                <a:spcPct val="80000"/>
              </a:lnSpc>
              <a:spcBef>
                <a:spcPts val="3300"/>
              </a:spcBef>
              <a:defRPr sz="3750">
                <a:solidFill>
                  <a:srgbClr val="FFFFFF"/>
                </a:solidFill>
              </a:defRPr>
            </a:pPr>
          </a:p>
          <a:p>
            <a:pPr marL="476250" indent="-476250" defTabSz="1828754">
              <a:lnSpc>
                <a:spcPct val="80000"/>
              </a:lnSpc>
              <a:spcBef>
                <a:spcPts val="3300"/>
              </a:spcBef>
              <a:defRPr sz="3750">
                <a:solidFill>
                  <a:srgbClr val="FFFFFF"/>
                </a:solidFill>
              </a:defRPr>
            </a:pPr>
            <a:r>
              <a:t>아래 대화의 주요한 원인 중 하나 (ㅜㅜ…)</a:t>
            </a:r>
          </a:p>
          <a:p>
            <a:pPr lvl="1" marL="933450" indent="-476250" defTabSz="1828754">
              <a:lnSpc>
                <a:spcPct val="80000"/>
              </a:lnSpc>
              <a:spcBef>
                <a:spcPts val="3300"/>
              </a:spcBef>
              <a:defRPr sz="3750">
                <a:solidFill>
                  <a:srgbClr val="FFFFFF"/>
                </a:solidFill>
              </a:defRPr>
            </a:pPr>
            <a:r>
              <a:t>OO님, 딥링크로 앱이 안열려요!</a:t>
            </a:r>
          </a:p>
          <a:p>
            <a:pPr lvl="1" marL="933450" indent="-476250" defTabSz="1828754">
              <a:lnSpc>
                <a:spcPct val="80000"/>
              </a:lnSpc>
              <a:spcBef>
                <a:spcPts val="3300"/>
              </a:spcBef>
              <a:defRPr sz="3750">
                <a:solidFill>
                  <a:srgbClr val="FFFFFF"/>
                </a:solidFill>
              </a:defRPr>
            </a:pPr>
            <a:r>
              <a:t>네? 제 기기에서는 잘 되는데요…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6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6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1.mov" descr="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161120" y="2684908"/>
            <a:ext cx="4157005" cy="892827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 딥링크 - 한계 - 복사 붙여넣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한계 - 복사 붙여넣기</a:t>
            </a:r>
          </a:p>
        </p:txBody>
      </p:sp>
      <p:sp>
        <p:nvSpPr>
          <p:cNvPr id="372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73" name="HTTP 딥링크는 “복사 붙여넣기” 로 여는 경우 앱이 설치되어 있어도 앱이 열리지 않음…"/>
          <p:cNvSpPr txBox="1"/>
          <p:nvPr>
            <p:ph type="body" sz="half" idx="1"/>
          </p:nvPr>
        </p:nvSpPr>
        <p:spPr>
          <a:xfrm>
            <a:off x="1206500" y="2684910"/>
            <a:ext cx="12197557" cy="9093208"/>
          </a:xfrm>
          <a:prstGeom prst="rect">
            <a:avLst/>
          </a:prstGeom>
        </p:spPr>
        <p:txBody>
          <a:bodyPr/>
          <a:lstStyle/>
          <a:p>
            <a:pPr marL="565150" indent="-565150" defTabSz="2170121">
              <a:lnSpc>
                <a:spcPct val="80000"/>
              </a:lnSpc>
              <a:spcBef>
                <a:spcPts val="4000"/>
              </a:spcBef>
              <a:defRPr sz="4450">
                <a:solidFill>
                  <a:srgbClr val="FFFFFF"/>
                </a:solidFill>
              </a:defRPr>
            </a:pPr>
            <a:r>
              <a:t>HTTP 딥링크는 “복사 붙여넣기” 로 여는 경우 앱이 설치되어 있어도 앱이 열리지 않음</a:t>
            </a:r>
          </a:p>
          <a:p>
            <a:pPr marL="565150" indent="-565150" defTabSz="2170121">
              <a:lnSpc>
                <a:spcPct val="80000"/>
              </a:lnSpc>
              <a:spcBef>
                <a:spcPts val="4000"/>
              </a:spcBef>
              <a:defRPr sz="4450">
                <a:solidFill>
                  <a:srgbClr val="FFFFFF"/>
                </a:solidFill>
              </a:defRPr>
            </a:pPr>
            <a:r>
              <a:t>하지만 “새 탭에서 열기” 처럼 OS 상에서 checking 은 안됨. 이후 “클릭” 으로 여는 경우 앱이 열림</a:t>
            </a:r>
          </a:p>
          <a:p>
            <a:pPr marL="565150" indent="-565150" defTabSz="2170121">
              <a:lnSpc>
                <a:spcPct val="80000"/>
              </a:lnSpc>
              <a:spcBef>
                <a:spcPts val="4000"/>
              </a:spcBef>
              <a:defRPr sz="4450">
                <a:solidFill>
                  <a:srgbClr val="FFFFFF"/>
                </a:solidFill>
              </a:defRPr>
            </a:pPr>
          </a:p>
          <a:p>
            <a:pPr marL="565150" indent="-565150" defTabSz="2170121">
              <a:lnSpc>
                <a:spcPct val="80000"/>
              </a:lnSpc>
              <a:spcBef>
                <a:spcPts val="4000"/>
              </a:spcBef>
              <a:defRPr sz="4450">
                <a:solidFill>
                  <a:srgbClr val="FFFFFF"/>
                </a:solidFill>
              </a:defRPr>
            </a:pPr>
          </a:p>
          <a:p>
            <a:pPr marL="565150" indent="-565150" defTabSz="2170121">
              <a:lnSpc>
                <a:spcPct val="80000"/>
              </a:lnSpc>
              <a:spcBef>
                <a:spcPts val="4000"/>
              </a:spcBef>
              <a:defRPr sz="4450">
                <a:solidFill>
                  <a:srgbClr val="FFFFFF"/>
                </a:solidFill>
              </a:defRPr>
            </a:pPr>
            <a:r>
              <a:t>보통의 경우, 딥링크를 웹페이지에 포함시키고 “클릭” 해서 테스트하지 않고, 주소창에 “복사 붙여넣기” 해서 테스트함</a:t>
            </a:r>
          </a:p>
          <a:p>
            <a:pPr lvl="1" marL="1107694" indent="-565150" defTabSz="2170121">
              <a:lnSpc>
                <a:spcPct val="80000"/>
              </a:lnSpc>
              <a:spcBef>
                <a:spcPts val="4000"/>
              </a:spcBef>
              <a:defRPr sz="4450">
                <a:solidFill>
                  <a:srgbClr val="FFFFFF"/>
                </a:solidFill>
              </a:defRPr>
            </a:pPr>
            <a:r>
              <a:t>오해의 원인이 되는 경우가 많음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6" fill="hold"/>
                                        <p:tgtEl>
                                          <p:spTgt spid="3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7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70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HTTP 딥링크 - 한계 - 인앱브라우저 열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한계 - 인앱브라우저 열림</a:t>
            </a:r>
          </a:p>
        </p:txBody>
      </p:sp>
      <p:sp>
        <p:nvSpPr>
          <p:cNvPr id="37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77" name="HTTP 딥링크는 클릭된 영역(앱)과, 열리는 영역(인앱브라우저)이 다른 경우 앱이 설치되어 있어도 앱을 열지 않음…"/>
          <p:cNvSpPr txBox="1"/>
          <p:nvPr>
            <p:ph type="body" sz="half" idx="1"/>
          </p:nvPr>
        </p:nvSpPr>
        <p:spPr>
          <a:xfrm>
            <a:off x="1206500" y="2684910"/>
            <a:ext cx="12197557" cy="9093208"/>
          </a:xfrm>
          <a:prstGeom prst="rect">
            <a:avLst/>
          </a:prstGeom>
        </p:spPr>
        <p:txBody>
          <a:bodyPr/>
          <a:lstStyle/>
          <a:p>
            <a:pPr marL="571500" indent="-571500" defTabSz="2194505">
              <a:lnSpc>
                <a:spcPct val="80000"/>
              </a:lnSpc>
              <a:spcBef>
                <a:spcPts val="4000"/>
              </a:spcBef>
              <a:defRPr sz="4500">
                <a:solidFill>
                  <a:srgbClr val="FFFFFF"/>
                </a:solidFill>
              </a:defRPr>
            </a:pPr>
            <a:r>
              <a:t>HTTP 딥링크는 클릭된 영역(앱)과, 열리는 영역(인앱브라우저)이 다른 경우 앱이 설치되어 있어도 앱을 열지 않음</a:t>
            </a:r>
          </a:p>
          <a:p>
            <a:pPr marL="571500" indent="-571500" defTabSz="2194505">
              <a:lnSpc>
                <a:spcPct val="80000"/>
              </a:lnSpc>
              <a:spcBef>
                <a:spcPts val="4000"/>
              </a:spcBef>
              <a:defRPr sz="4500">
                <a:solidFill>
                  <a:srgbClr val="FFFFFF"/>
                </a:solidFill>
              </a:defRPr>
            </a:pPr>
            <a:r>
              <a:t>이 문제로 인해 HTTP 딥링크를 눌러 인앱브라우저가 열리는 경우에는 동작하지 않음</a:t>
            </a:r>
          </a:p>
          <a:p>
            <a:pPr marL="571500" indent="-571500" defTabSz="2194505">
              <a:lnSpc>
                <a:spcPct val="80000"/>
              </a:lnSpc>
              <a:spcBef>
                <a:spcPts val="4000"/>
              </a:spcBef>
              <a:defRPr sz="4500">
                <a:solidFill>
                  <a:srgbClr val="FFFFFF"/>
                </a:solidFill>
              </a:defRPr>
            </a:pPr>
            <a:r>
              <a:t>다음 앱들이 이 경우에 해당함</a:t>
            </a:r>
          </a:p>
          <a:p>
            <a:pPr lvl="1" marL="1120139" indent="-571500" defTabSz="2194505">
              <a:lnSpc>
                <a:spcPct val="80000"/>
              </a:lnSpc>
              <a:spcBef>
                <a:spcPts val="4000"/>
              </a:spcBef>
              <a:defRPr sz="4500">
                <a:solidFill>
                  <a:srgbClr val="FFFFFF"/>
                </a:solidFill>
              </a:defRPr>
            </a:pPr>
            <a:r>
              <a:t>Facebook</a:t>
            </a:r>
          </a:p>
          <a:p>
            <a:pPr lvl="1" marL="1120139" indent="-571500" defTabSz="2194505">
              <a:lnSpc>
                <a:spcPct val="80000"/>
              </a:lnSpc>
              <a:spcBef>
                <a:spcPts val="4000"/>
              </a:spcBef>
              <a:defRPr sz="4500">
                <a:solidFill>
                  <a:srgbClr val="FFFFFF"/>
                </a:solidFill>
              </a:defRPr>
            </a:pPr>
            <a:r>
              <a:t>Facebook Messenger</a:t>
            </a:r>
          </a:p>
          <a:p>
            <a:pPr lvl="1" marL="1120139" indent="-571500" defTabSz="2194505">
              <a:lnSpc>
                <a:spcPct val="80000"/>
              </a:lnSpc>
              <a:spcBef>
                <a:spcPts val="4000"/>
              </a:spcBef>
              <a:defRPr sz="4500">
                <a:solidFill>
                  <a:srgbClr val="FFFFFF"/>
                </a:solidFill>
              </a:defRPr>
            </a:pPr>
            <a:r>
              <a:t>Kakaotalk</a:t>
            </a:r>
          </a:p>
          <a:p>
            <a:pPr lvl="1" marL="1120139" indent="-571500" defTabSz="2194505">
              <a:lnSpc>
                <a:spcPct val="80000"/>
              </a:lnSpc>
              <a:spcBef>
                <a:spcPts val="4000"/>
              </a:spcBef>
              <a:defRPr sz="4500">
                <a:solidFill>
                  <a:srgbClr val="FFFFFF"/>
                </a:solidFill>
              </a:defRPr>
            </a:pPr>
            <a:r>
              <a:t>…</a:t>
            </a:r>
          </a:p>
        </p:txBody>
      </p:sp>
      <p:pic>
        <p:nvPicPr>
          <p:cNvPr id="378" name="화면 기록 2022-09-13 오후 12.36.08.mov" descr="화면 기록 2022-09-13 오후 12.36.08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161120" y="2684910"/>
            <a:ext cx="4157005" cy="89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3" fill="hold"/>
                                        <p:tgtEl>
                                          <p:spTgt spid="3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7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78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TTP 딥링크 - 한계 - 인앱브라우저 열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한계 - 인앱브라우저 열림</a:t>
            </a:r>
          </a:p>
        </p:txBody>
      </p:sp>
      <p:sp>
        <p:nvSpPr>
          <p:cNvPr id="38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82" name="하지만 앱에 따라서 인앱브라우저로 링크를 열기전에 HTTP 딥링크인지 확인하도록 개발하는 경우가 있음 (앱에서 HTTP 딥링크를 열도록)…"/>
          <p:cNvSpPr txBox="1"/>
          <p:nvPr>
            <p:ph type="body" sz="half" idx="1"/>
          </p:nvPr>
        </p:nvSpPr>
        <p:spPr>
          <a:xfrm>
            <a:off x="1206500" y="2684910"/>
            <a:ext cx="12197557" cy="9093208"/>
          </a:xfrm>
          <a:prstGeom prst="rect">
            <a:avLst/>
          </a:prstGeom>
        </p:spPr>
        <p:txBody>
          <a:bodyPr/>
          <a:lstStyle/>
          <a:p>
            <a:pPr marL="622300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하지만 앱에 따라서 인앱브라우저로 링크를 열기전에 HTTP 딥링크인지 확인하도록 개발하는 경우가 있음 (앱에서 HTTP 딥링크를 열도록)</a:t>
            </a:r>
          </a:p>
          <a:p>
            <a:pPr marL="622300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이 경우에는 HTTP 딥링크는 앱을 열고, 아니면 인앱브라우저가 열리는 방식으로 동작하게 됨</a:t>
            </a:r>
          </a:p>
          <a:p>
            <a:pPr marL="622300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다음 앱들이 이에 해당함</a:t>
            </a:r>
          </a:p>
          <a:p>
            <a:pPr lvl="1" marL="1219708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Slack</a:t>
            </a:r>
          </a:p>
          <a:p>
            <a:pPr lvl="1" marL="1219708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Gmail</a:t>
            </a:r>
          </a:p>
          <a:p>
            <a:pPr lvl="1" marL="1219708" indent="-622300" defTabSz="2389572">
              <a:lnSpc>
                <a:spcPct val="80000"/>
              </a:lnSpc>
              <a:spcBef>
                <a:spcPts val="4400"/>
              </a:spcBef>
              <a:defRPr sz="4900">
                <a:solidFill>
                  <a:srgbClr val="FFFFFF"/>
                </a:solidFill>
              </a:defRPr>
            </a:pPr>
            <a:r>
              <a:t>…</a:t>
            </a:r>
          </a:p>
        </p:txBody>
      </p:sp>
      <p:pic>
        <p:nvPicPr>
          <p:cNvPr id="383" name="화면 기록 2022-09-13 오후 12.37.03.mov" descr="화면 기록 2022-09-13 오후 12.37.03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161120" y="2684910"/>
            <a:ext cx="4157005" cy="89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3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8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8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HTTP 딥링크 - 한계 - 리다이렉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한계 - 리다이렉트</a:t>
            </a:r>
          </a:p>
        </p:txBody>
      </p:sp>
      <p:sp>
        <p:nvSpPr>
          <p:cNvPr id="38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387" name="화면 기록 2022-09-13 오후 12.39.53.mov" descr="화면 기록 2022-09-13 오후 12.39.53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569664" y="2684910"/>
            <a:ext cx="4157005" cy="892827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여러가지 이유로 HTTP 딥링크를 Short Link 서비스로 감싸는 경우가 존재함…"/>
          <p:cNvSpPr txBox="1"/>
          <p:nvPr>
            <p:ph type="body" sz="half" idx="1"/>
          </p:nvPr>
        </p:nvSpPr>
        <p:spPr>
          <a:xfrm>
            <a:off x="1206500" y="2684910"/>
            <a:ext cx="12197557" cy="9093208"/>
          </a:xfrm>
          <a:prstGeom prst="rect">
            <a:avLst/>
          </a:prstGeom>
        </p:spPr>
        <p:txBody>
          <a:bodyPr/>
          <a:lstStyle/>
          <a:p>
            <a:pPr marL="628650" indent="-628650" defTabSz="2413955">
              <a:lnSpc>
                <a:spcPct val="80000"/>
              </a:lnSpc>
              <a:spcBef>
                <a:spcPts val="4400"/>
              </a:spcBef>
              <a:defRPr sz="4950">
                <a:solidFill>
                  <a:srgbClr val="FFFFFF"/>
                </a:solidFill>
              </a:defRPr>
            </a:pPr>
            <a:r>
              <a:t>여러가지 이유로 HTTP 딥링크를 Short Link 서비스로 감싸는 경우가 존재함</a:t>
            </a:r>
          </a:p>
          <a:p>
            <a:pPr marL="628650" indent="-628650" defTabSz="2413955">
              <a:lnSpc>
                <a:spcPct val="80000"/>
              </a:lnSpc>
              <a:spcBef>
                <a:spcPts val="4400"/>
              </a:spcBef>
              <a:defRPr sz="4950">
                <a:solidFill>
                  <a:srgbClr val="FFFFFF"/>
                </a:solidFill>
              </a:defRPr>
            </a:pPr>
            <a:r>
              <a:t>이 경우, 브라우저에서는 정상동작함</a:t>
            </a:r>
          </a:p>
          <a:p>
            <a:pPr marL="628650" indent="-628650" defTabSz="2413955">
              <a:lnSpc>
                <a:spcPct val="80000"/>
              </a:lnSpc>
              <a:spcBef>
                <a:spcPts val="4400"/>
              </a:spcBef>
              <a:defRPr sz="4950">
                <a:solidFill>
                  <a:srgbClr val="FFFFFF"/>
                </a:solidFill>
              </a:defRPr>
            </a:pPr>
            <a:r>
              <a:t>그리고 HTTP 딥링크를 먼저 확인하지 않는 앱에서 인앱브라우저 열리는 경우도 동일하게 동작함</a:t>
            </a:r>
          </a:p>
          <a:p>
            <a:pPr marL="628650" indent="-628650" defTabSz="2413955">
              <a:lnSpc>
                <a:spcPct val="80000"/>
              </a:lnSpc>
              <a:spcBef>
                <a:spcPts val="4400"/>
              </a:spcBef>
              <a:defRPr sz="4950">
                <a:solidFill>
                  <a:srgbClr val="FFFFFF"/>
                </a:solidFill>
              </a:defRPr>
            </a:pPr>
            <a:r>
              <a:t>하지만 HTTP 딥링크를 먼저 확인하는 앱에서 인앱브라우저 열리는 경우, 원래 앱이 열리는 것이 열리지 않게 됨 (앱에서 먼저 HTTP 딥링크인지 확인하는데 Short Link 가 되어서 도메인이 달라져서 확인이 불가능해지게 됨)</a:t>
            </a:r>
          </a:p>
        </p:txBody>
      </p:sp>
      <p:pic>
        <p:nvPicPr>
          <p:cNvPr id="389" name="화면 기록 2022-09-13 오후 12.37.42.mov" descr="화면 기록 2022-09-13 오후 12.37.42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8899316" y="2684910"/>
            <a:ext cx="4157005" cy="8928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6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66" fill="hold"/>
                                        <p:tgtEl>
                                          <p:spTgt spid="3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387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3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87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389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38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8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하이퍼링크란 무엇인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하이퍼링크란 무엇인가?</a:t>
            </a:r>
          </a:p>
        </p:txBody>
      </p:sp>
      <p:sp>
        <p:nvSpPr>
          <p:cNvPr id="169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170" name="“웹의 특정화면을 연결하는 링크 (고리)”"/>
          <p:cNvSpPr txBox="1"/>
          <p:nvPr/>
        </p:nvSpPr>
        <p:spPr>
          <a:xfrm>
            <a:off x="5198427" y="6616961"/>
            <a:ext cx="13987146" cy="1229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solidFill>
                  <a:srgbClr val="FFFFFF"/>
                </a:solidFill>
              </a:defRPr>
            </a:lvl1pPr>
          </a:lstStyle>
          <a:p>
            <a:pPr/>
            <a:r>
              <a:t>“웹의 특정화면을 연결하는 링크 (고리)”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HTTP 딥링크 - 한계 - Android - 리다이렉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한계 - Android - 리다이렉트</a:t>
            </a:r>
          </a:p>
        </p:txBody>
      </p:sp>
      <p:sp>
        <p:nvSpPr>
          <p:cNvPr id="392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393" name="iOS 는 내장 WebView 가 기본적으로 HTTP 딥링크를 지원함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iOS 는 내장 WebView 가 기본적으로 HTTP 딥링크를 지원함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하지만 Android 는 내장 WebView 에 별도의 개발을 해야만 HTTP 딥링크가 지원됨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이로인해 Android 는 HTTP 딥링크가 지원 안 될 가능성이 상대적으로 높음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HTTP 딥링크 - 정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HTTP 딥링크 - 정리</a:t>
            </a:r>
          </a:p>
        </p:txBody>
      </p:sp>
      <p:sp>
        <p:nvSpPr>
          <p:cNvPr id="39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graphicFrame>
        <p:nvGraphicFramePr>
          <p:cNvPr id="397" name="표"/>
          <p:cNvGraphicFramePr/>
          <p:nvPr/>
        </p:nvGraphicFramePr>
        <p:xfrm>
          <a:off x="6705600" y="3109858"/>
          <a:ext cx="10985500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57600"/>
                <a:gridCol w="3657600"/>
                <a:gridCol w="3657600"/>
              </a:tblGrid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000">
                          <a:solidFill>
                            <a:srgbClr val="FFFFFF"/>
                          </a:solidFill>
                        </a:rPr>
                        <a:t>HTTP 딥링크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>
                          <a:solidFill>
                            <a:srgbClr val="FFFFFF"/>
                          </a:solidFill>
                        </a:rPr>
                        <a:t>iOS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>
                          <a:solidFill>
                            <a:srgbClr val="FFFFFF"/>
                          </a:solidFill>
                        </a:rPr>
                        <a:t>Android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000">
                          <a:solidFill>
                            <a:srgbClr val="FFFFFF"/>
                          </a:solidFill>
                        </a:rPr>
                        <a:t>브라우저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000">
                          <a:solidFill>
                            <a:srgbClr val="FFFFFF"/>
                          </a:solidFill>
                        </a:rPr>
                        <a:t>앱 (HTTP 딥링크 확인O)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000">
                          <a:solidFill>
                            <a:srgbClr val="FFFFFF"/>
                          </a:solidFill>
                        </a:rPr>
                        <a:t>앱 (HTTP 딥링크 확인X)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000">
                          <a:solidFill>
                            <a:srgbClr val="FFFFFF"/>
                          </a:solidFill>
                        </a:rPr>
                        <a:t>앱의 인앱브라우저 (…)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98" name="삼각형"/>
          <p:cNvSpPr/>
          <p:nvPr/>
        </p:nvSpPr>
        <p:spPr>
          <a:xfrm>
            <a:off x="15517814" y="5219092"/>
            <a:ext cx="632999" cy="633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9" name="원"/>
          <p:cNvSpPr/>
          <p:nvPr/>
        </p:nvSpPr>
        <p:spPr>
          <a:xfrm>
            <a:off x="11875500" y="5219092"/>
            <a:ext cx="633000" cy="633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삼각형"/>
          <p:cNvSpPr/>
          <p:nvPr/>
        </p:nvSpPr>
        <p:spPr>
          <a:xfrm>
            <a:off x="11875500" y="6915014"/>
            <a:ext cx="633000" cy="632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1" name="삼각형"/>
          <p:cNvSpPr/>
          <p:nvPr/>
        </p:nvSpPr>
        <p:spPr>
          <a:xfrm>
            <a:off x="15517814" y="6915014"/>
            <a:ext cx="632999" cy="632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2" name="HTTP 딥링크가  지원되지 않을 수 있음"/>
          <p:cNvSpPr txBox="1"/>
          <p:nvPr/>
        </p:nvSpPr>
        <p:spPr>
          <a:xfrm>
            <a:off x="14135244" y="1653532"/>
            <a:ext cx="3398140" cy="1071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HTTP 딥링크가 </a:t>
            </a:r>
            <a:br/>
            <a:r>
              <a:t>지원되지 않을 수 있음</a:t>
            </a:r>
          </a:p>
        </p:txBody>
      </p:sp>
      <p:sp>
        <p:nvSpPr>
          <p:cNvPr id="403" name="Short Link 가 되면 작동하지 않음"/>
          <p:cNvSpPr txBox="1"/>
          <p:nvPr/>
        </p:nvSpPr>
        <p:spPr>
          <a:xfrm>
            <a:off x="18170272" y="6695699"/>
            <a:ext cx="3051049" cy="107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Short Link 가 되면</a:t>
            </a:r>
            <a:br/>
            <a:r>
              <a:t>작동하지 않음</a:t>
            </a:r>
          </a:p>
        </p:txBody>
      </p:sp>
      <p:sp>
        <p:nvSpPr>
          <p:cNvPr id="404" name="원"/>
          <p:cNvSpPr/>
          <p:nvPr/>
        </p:nvSpPr>
        <p:spPr>
          <a:xfrm>
            <a:off x="11875500" y="10205258"/>
            <a:ext cx="633000" cy="63299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5" name="삼각형"/>
          <p:cNvSpPr/>
          <p:nvPr/>
        </p:nvSpPr>
        <p:spPr>
          <a:xfrm>
            <a:off x="15517814" y="10205258"/>
            <a:ext cx="632999" cy="632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6" name="클릭한 영역과 열리는 영역이 달라서"/>
          <p:cNvSpPr txBox="1"/>
          <p:nvPr/>
        </p:nvSpPr>
        <p:spPr>
          <a:xfrm>
            <a:off x="18049685" y="8340821"/>
            <a:ext cx="3292222" cy="107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클릭한 영역과</a:t>
            </a:r>
            <a:br/>
            <a:r>
              <a:t>열리는 영역이 달라서</a:t>
            </a:r>
          </a:p>
        </p:txBody>
      </p:sp>
      <p:sp>
        <p:nvSpPr>
          <p:cNvPr id="407" name="곱하기 기호"/>
          <p:cNvSpPr/>
          <p:nvPr/>
        </p:nvSpPr>
        <p:spPr>
          <a:xfrm>
            <a:off x="15517814" y="8560136"/>
            <a:ext cx="632999" cy="632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8" name="곱하기 기호"/>
          <p:cNvSpPr/>
          <p:nvPr/>
        </p:nvSpPr>
        <p:spPr>
          <a:xfrm>
            <a:off x="11875500" y="8560136"/>
            <a:ext cx="633000" cy="632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4. Scheme 딥링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</a:t>
            </a:r>
          </a:p>
        </p:txBody>
      </p:sp>
      <p:sp>
        <p:nvSpPr>
          <p:cNvPr id="41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12" name="“구세대 딥링크 기능, 중복에 취약, 호환성과 UX 를 위해 필요”"/>
          <p:cNvSpPr txBox="1"/>
          <p:nvPr/>
        </p:nvSpPr>
        <p:spPr>
          <a:xfrm>
            <a:off x="1279270" y="6616961"/>
            <a:ext cx="21825459" cy="1229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solidFill>
                  <a:srgbClr val="FFFFFF"/>
                </a:solidFill>
              </a:defRPr>
            </a:lvl1pPr>
          </a:lstStyle>
          <a:p>
            <a:pPr/>
            <a:r>
              <a:t>“구세대 딥링크 기능, 중복에 취약, 호환성과 UX 를 위해 필요”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4. Scheme 딥링크 -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특성</a:t>
            </a:r>
          </a:p>
        </p:txBody>
      </p:sp>
      <p:sp>
        <p:nvSpPr>
          <p:cNvPr id="41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16" name="“scheme://~~~” 의 URL 형태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53975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“scheme://~~~” 의 URL 형태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앱마다 scheme 이 다름 (예: googlechromes://~~~)</a:t>
            </a:r>
          </a:p>
          <a:p>
            <a:pPr marL="53975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소유권인증 기능이 없어서 중복된 앱이 하나의 scheme 을 사용할 수 있음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앱이 중복되는 경우, iOS 는 마지막에 설치된 앱이 열림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Android 는 선택창이 표시되고 선택된 앱이 열림 (이 선택창이 딥링크 UX 에 영향을 줍니다.)</a:t>
            </a:r>
          </a:p>
          <a:p>
            <a:pPr marL="53975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앱이 설치된 경우, 앱이 열림</a:t>
            </a:r>
          </a:p>
          <a:p>
            <a:pPr marL="53975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앱이 설치안된 경우, 종류에 따라 다르게 동작함</a:t>
            </a:r>
          </a:p>
          <a:p>
            <a:pPr marL="539750" indent="-539750" defTabSz="2072588">
              <a:lnSpc>
                <a:spcPct val="80000"/>
              </a:lnSpc>
              <a:spcBef>
                <a:spcPts val="3800"/>
              </a:spcBef>
              <a:defRPr b="1" sz="4250" u="sng">
                <a:solidFill>
                  <a:srgbClr val="FFFFFF"/>
                </a:solidFill>
              </a:defRPr>
            </a:pPr>
            <a:r>
              <a:t>높은 확률로 유저 클릭이 보장되지 않아도 작동함</a:t>
            </a:r>
          </a:p>
          <a:p>
            <a:pPr marL="539750" indent="-539750" defTabSz="2072588">
              <a:lnSpc>
                <a:spcPct val="80000"/>
              </a:lnSpc>
              <a:spcBef>
                <a:spcPts val="3800"/>
              </a:spcBef>
              <a:defRPr b="1" sz="4250">
                <a:solidFill>
                  <a:srgbClr val="FFFFFF"/>
                </a:solidFill>
              </a:defRPr>
            </a:pPr>
            <a:r>
              <a:t>다양한 기술과 구현방법이 존재하고, 그것들이 각 앱, 인앱브라우저마다 다르게 동작할 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4. Scheme 딥링크 - 종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종류</a:t>
            </a:r>
          </a:p>
        </p:txBody>
      </p:sp>
      <p:sp>
        <p:nvSpPr>
          <p:cNvPr id="419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20" name="iOS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iOS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Custom URL Scheme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Android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Custom URI Scheme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Market Scheme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Intent Scheme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4. Scheme 딥링크 - Custom URL/URI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</a:t>
            </a:r>
          </a:p>
        </p:txBody>
      </p:sp>
      <p:sp>
        <p:nvSpPr>
          <p:cNvPr id="423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24" name="소유권 보장 기능이 없어서 앱이 중복되면 마지막에 설치된 앱이 열림…"/>
          <p:cNvSpPr txBox="1"/>
          <p:nvPr>
            <p:ph type="body" sz="half" idx="1"/>
          </p:nvPr>
        </p:nvSpPr>
        <p:spPr>
          <a:xfrm>
            <a:off x="1206500" y="2684910"/>
            <a:ext cx="9495036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소유권 보장 기능이 없어서 앱이 중복되면 마지막에 설치된 앱이 열림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앱이 설치되어 있으면 앱이 열림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아니면 아무동작도 하지 않음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이 특성을 이용해서 Javascript 를 통해 Fallback 을 직접 구현하는 것이 가능함</a:t>
            </a:r>
          </a:p>
        </p:txBody>
      </p:sp>
      <p:pic>
        <p:nvPicPr>
          <p:cNvPr id="425" name="ios_custom_url_scheme.png" descr="ios_custom_url_sche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6297" y="2684910"/>
            <a:ext cx="12472093" cy="3982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4. Scheme 딥링크 - Custom URL/URI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</a:t>
            </a:r>
          </a:p>
        </p:txBody>
      </p:sp>
      <p:sp>
        <p:nvSpPr>
          <p:cNvPr id="428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29" name="앱이 설치되어 있다면…"/>
          <p:cNvSpPr txBox="1"/>
          <p:nvPr>
            <p:ph type="body" sz="half" idx="1"/>
          </p:nvPr>
        </p:nvSpPr>
        <p:spPr>
          <a:xfrm>
            <a:off x="1206500" y="2684910"/>
            <a:ext cx="9495036" cy="9093208"/>
          </a:xfrm>
          <a:prstGeom prst="rect">
            <a:avLst/>
          </a:prstGeom>
        </p:spPr>
        <p:txBody>
          <a:bodyPr/>
          <a:lstStyle/>
          <a:p>
            <a:pPr marL="520700" indent="-520700" defTabSz="1999437">
              <a:lnSpc>
                <a:spcPct val="80000"/>
              </a:lnSpc>
              <a:spcBef>
                <a:spcPts val="3600"/>
              </a:spcBef>
              <a:defRPr sz="4100">
                <a:solidFill>
                  <a:srgbClr val="FFFFFF"/>
                </a:solidFill>
              </a:defRPr>
            </a:pPr>
            <a:r>
              <a:t>앱이 설치되어 있다면</a:t>
            </a:r>
          </a:p>
          <a:p>
            <a:pPr lvl="1" marL="1020572" indent="-520700" defTabSz="1999437">
              <a:lnSpc>
                <a:spcPct val="80000"/>
              </a:lnSpc>
              <a:spcBef>
                <a:spcPts val="3600"/>
              </a:spcBef>
              <a:defRPr sz="4100">
                <a:solidFill>
                  <a:srgbClr val="FFFFFF"/>
                </a:solidFill>
              </a:defRPr>
            </a:pPr>
            <a:r>
              <a:t>1번째 라인에 의해 앱이 열림</a:t>
            </a:r>
          </a:p>
          <a:p>
            <a:pPr lvl="1" marL="1020572" indent="-520700" defTabSz="1999437">
              <a:lnSpc>
                <a:spcPct val="80000"/>
              </a:lnSpc>
              <a:spcBef>
                <a:spcPts val="3600"/>
              </a:spcBef>
              <a:defRPr sz="4100">
                <a:solidFill>
                  <a:srgbClr val="FFFFFF"/>
                </a:solidFill>
              </a:defRPr>
            </a:pPr>
            <a:r>
              <a:t>2번째 라인에 의해 3번째 라인이 지연됨</a:t>
            </a:r>
          </a:p>
          <a:p>
            <a:pPr lvl="1" marL="1020572" indent="-520700" defTabSz="1999437">
              <a:lnSpc>
                <a:spcPct val="80000"/>
              </a:lnSpc>
              <a:spcBef>
                <a:spcPts val="3600"/>
              </a:spcBef>
              <a:defRPr sz="4100">
                <a:solidFill>
                  <a:srgbClr val="FFFFFF"/>
                </a:solidFill>
              </a:defRPr>
            </a:pPr>
            <a:r>
              <a:t>3번째 라인이 실행되기 이전에 프로세스 실행권한이 브라우저에서 앱으로 전환되었기 때문에 3번째 라인이 실행되지 않음</a:t>
            </a:r>
          </a:p>
          <a:p>
            <a:pPr marL="520700" indent="-520700" defTabSz="1999437">
              <a:lnSpc>
                <a:spcPct val="80000"/>
              </a:lnSpc>
              <a:spcBef>
                <a:spcPts val="3600"/>
              </a:spcBef>
              <a:defRPr sz="4100">
                <a:solidFill>
                  <a:srgbClr val="FFFFFF"/>
                </a:solidFill>
              </a:defRPr>
            </a:pPr>
            <a:r>
              <a:t>앱이 설치되어 있다면</a:t>
            </a:r>
          </a:p>
          <a:p>
            <a:pPr lvl="1" marL="1020572" indent="-520700" defTabSz="1999437">
              <a:lnSpc>
                <a:spcPct val="80000"/>
              </a:lnSpc>
              <a:spcBef>
                <a:spcPts val="3600"/>
              </a:spcBef>
              <a:defRPr sz="4100">
                <a:solidFill>
                  <a:srgbClr val="FFFFFF"/>
                </a:solidFill>
              </a:defRPr>
            </a:pPr>
            <a:r>
              <a:t>1번째 라인에 의해 앱이 열리지 않음</a:t>
            </a:r>
          </a:p>
          <a:p>
            <a:pPr lvl="1" marL="1020572" indent="-520700" defTabSz="1999437">
              <a:lnSpc>
                <a:spcPct val="80000"/>
              </a:lnSpc>
              <a:spcBef>
                <a:spcPts val="3600"/>
              </a:spcBef>
              <a:defRPr sz="4100">
                <a:solidFill>
                  <a:srgbClr val="FFFFFF"/>
                </a:solidFill>
              </a:defRPr>
            </a:pPr>
            <a:r>
              <a:t>2번째 라인에 의해 3번째 라인이 지연됨</a:t>
            </a:r>
          </a:p>
          <a:p>
            <a:pPr lvl="1" marL="1020572" indent="-520700" defTabSz="1999437">
              <a:lnSpc>
                <a:spcPct val="80000"/>
              </a:lnSpc>
              <a:spcBef>
                <a:spcPts val="3600"/>
              </a:spcBef>
              <a:defRPr sz="4100">
                <a:solidFill>
                  <a:srgbClr val="FFFFFF"/>
                </a:solidFill>
              </a:defRPr>
            </a:pPr>
            <a:r>
              <a:t>3번째 라인이 실행되면서 스토어가 열림</a:t>
            </a:r>
          </a:p>
        </p:txBody>
      </p:sp>
      <p:sp>
        <p:nvSpPr>
          <p:cNvPr id="430" name="location.replace('scheme://deeplink?page=1')…"/>
          <p:cNvSpPr txBox="1"/>
          <p:nvPr/>
        </p:nvSpPr>
        <p:spPr>
          <a:xfrm>
            <a:off x="12092546" y="5847213"/>
            <a:ext cx="10223288" cy="2768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9CDCFE"/>
                </a:solidFill>
              </a:rPr>
              <a:t>location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replace</a:t>
            </a:r>
            <a:r>
              <a:rPr>
                <a:solidFill>
                  <a:srgbClr val="D4D4D4"/>
                </a:solidFill>
              </a:rPr>
              <a:t>(</a:t>
            </a:r>
            <a:r>
              <a:t>'scheme://deeplink?page=1'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setTimeout</a:t>
            </a:r>
            <a:r>
              <a:rPr>
                <a:solidFill>
                  <a:srgbClr val="D4D4D4"/>
                </a:solidFill>
              </a:rPr>
              <a:t>(()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9CDCFE"/>
                </a:solidFill>
              </a:rPr>
              <a:t>location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replace</a:t>
            </a:r>
            <a:r>
              <a:rPr>
                <a:solidFill>
                  <a:srgbClr val="D4D4D4"/>
                </a:solidFill>
              </a:rPr>
              <a:t>(</a:t>
            </a:r>
            <a:r>
              <a:t>'market://details?id=dev.wof.deeplinksolutionsession.exampleapp'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}, </a:t>
            </a:r>
            <a:r>
              <a:rPr>
                <a:solidFill>
                  <a:srgbClr val="B5CEA8"/>
                </a:solidFill>
              </a:rPr>
              <a:t>100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Xcode 의 Info 설정을 통해 어떤 Scheme 을 가진 URL 로 앱이 열리는지 설정 (iOS)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  <a:r>
              <a:t>Xcode 의 Info 설정을 통해 어떤 Scheme 을 가진 URL 로 앱이 열리는지 설정 (iOS)</a:t>
            </a:r>
          </a:p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</a:p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</a:p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</a:p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  <a:r>
              <a:t>AndroidManifest.xml 의 Intent Filter 설정을 통해 어떤 Scheme 을 가진 URL 로 앱이 열리는 설정 (Android)</a:t>
            </a:r>
          </a:p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</a:p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</a:p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</a:p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</a:p>
          <a:p>
            <a:pPr marL="444500" indent="-444500" defTabSz="1706837">
              <a:lnSpc>
                <a:spcPct val="80000"/>
              </a:lnSpc>
              <a:spcBef>
                <a:spcPts val="3100"/>
              </a:spcBef>
              <a:defRPr sz="3500">
                <a:solidFill>
                  <a:srgbClr val="FFFFFF"/>
                </a:solidFill>
              </a:defRPr>
            </a:pPr>
            <a:r>
              <a:t>테스트앱 (Expo) 에서는 app.json 에 scheme key-value 를 추가하는 것으로 설정</a:t>
            </a:r>
          </a:p>
        </p:txBody>
      </p:sp>
      <p:sp>
        <p:nvSpPr>
          <p:cNvPr id="433" name="4. Scheme 딥링크 - Custom URL/URI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</a:t>
            </a:r>
          </a:p>
        </p:txBody>
      </p:sp>
      <p:sp>
        <p:nvSpPr>
          <p:cNvPr id="434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35" name="&quot;scheme&quot;: &quot;exampleapp&quot;,"/>
          <p:cNvSpPr txBox="1"/>
          <p:nvPr/>
        </p:nvSpPr>
        <p:spPr>
          <a:xfrm>
            <a:off x="1674923" y="10901901"/>
            <a:ext cx="6307597" cy="546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9CDCFE"/>
                </a:solidFill>
              </a:rPr>
              <a:t>"scheme"</a:t>
            </a:r>
            <a:r>
              <a:rPr>
                <a:solidFill>
                  <a:srgbClr val="D4D4D4"/>
                </a:solidFill>
              </a:rPr>
              <a:t>: </a:t>
            </a:r>
            <a:r>
              <a:t>"exampleapp"</a:t>
            </a:r>
            <a:r>
              <a:rPr>
                <a:solidFill>
                  <a:srgbClr val="D4D4D4"/>
                </a:solidFill>
              </a:rPr>
              <a:t>,</a:t>
            </a:r>
          </a:p>
        </p:txBody>
      </p:sp>
      <p:pic>
        <p:nvPicPr>
          <p:cNvPr id="436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877" y="3466165"/>
            <a:ext cx="10170485" cy="2246493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&lt;intent-filter&gt;…"/>
          <p:cNvSpPr txBox="1"/>
          <p:nvPr/>
        </p:nvSpPr>
        <p:spPr>
          <a:xfrm>
            <a:off x="1642572" y="6741939"/>
            <a:ext cx="18311888" cy="3149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t>intent-filter</a:t>
            </a:r>
            <a:r>
              <a:rPr>
                <a:solidFill>
                  <a:srgbClr val="808080"/>
                </a:solidFill>
              </a:rPr>
              <a:t>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action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android:name</a:t>
            </a:r>
            <a:r>
              <a:rPr>
                <a:solidFill>
                  <a:srgbClr val="D4D4D4"/>
                </a:solidFill>
              </a:rPr>
              <a:t>=</a:t>
            </a:r>
            <a:r>
              <a:t>"android.intent.action.VIEW"</a:t>
            </a:r>
            <a:r>
              <a:rPr>
                <a:solidFill>
                  <a:srgbClr val="808080"/>
                </a:solidFill>
              </a:rPr>
              <a:t>/&gt;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category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android:name</a:t>
            </a:r>
            <a:r>
              <a:rPr>
                <a:solidFill>
                  <a:srgbClr val="D4D4D4"/>
                </a:solidFill>
              </a:rPr>
              <a:t>=</a:t>
            </a:r>
            <a:r>
              <a:t>"android.intent.category.DEFAULT"</a:t>
            </a:r>
            <a:r>
              <a:rPr>
                <a:solidFill>
                  <a:srgbClr val="808080"/>
                </a:solidFill>
              </a:rPr>
              <a:t>/&gt;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category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android:name</a:t>
            </a:r>
            <a:r>
              <a:rPr>
                <a:solidFill>
                  <a:srgbClr val="D4D4D4"/>
                </a:solidFill>
              </a:rPr>
              <a:t>=</a:t>
            </a:r>
            <a:r>
              <a:t>"android.intent.category.BROWSABLE"</a:t>
            </a:r>
            <a:r>
              <a:rPr>
                <a:solidFill>
                  <a:srgbClr val="808080"/>
                </a:solidFill>
              </a:rPr>
              <a:t>/&gt;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data</a:t>
            </a:r>
            <a:r>
              <a:rPr>
                <a:solidFill>
                  <a:srgbClr val="D4D4D4"/>
                </a:solidFill>
              </a:rPr>
              <a:t> </a:t>
            </a:r>
            <a:r>
              <a:t>android:scheme</a:t>
            </a:r>
            <a:r>
              <a:rPr>
                <a:solidFill>
                  <a:srgbClr val="D4D4D4"/>
                </a:solidFill>
              </a:rPr>
              <a:t>=</a:t>
            </a:r>
            <a:r>
              <a:rPr>
                <a:solidFill>
                  <a:srgbClr val="CE9178"/>
                </a:solidFill>
              </a:rPr>
              <a:t>"exampleapp"</a:t>
            </a:r>
            <a:r>
              <a:rPr>
                <a:solidFill>
                  <a:srgbClr val="808080"/>
                </a:solidFill>
              </a:rPr>
              <a:t>/&gt;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</a:t>
            </a:r>
            <a:r>
              <a:rPr>
                <a:solidFill>
                  <a:srgbClr val="808080"/>
                </a:solidFill>
              </a:rPr>
              <a:t>&lt;/</a:t>
            </a:r>
            <a:r>
              <a:t>intent-filter</a:t>
            </a:r>
            <a:r>
              <a:rPr>
                <a:solidFill>
                  <a:srgbClr val="808080"/>
                </a:solidFill>
              </a:rP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4. Scheme 딥링크 - Custom URL/URI Scheme - Server 에 적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spc="-124" sz="620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 - Server 에 적용</a:t>
            </a:r>
          </a:p>
        </p:txBody>
      </p:sp>
      <p:sp>
        <p:nvSpPr>
          <p:cNvPr id="44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41" name="wrangler init scheme-deeplink-worker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wrangler init scheme-deeplink-worker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cd scheme-deeplink-worker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mv src source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mv source/index.ts source/module.ts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4. Scheme 딥링크 - Custom URL/URI Scheme - Server 에 적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spc="-124" sz="620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 - Server 에 적용</a:t>
            </a:r>
          </a:p>
        </p:txBody>
      </p:sp>
      <p:sp>
        <p:nvSpPr>
          <p:cNvPr id="444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45" name="wrangler.toml 파일의 아래 내용을 수정해주세요.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wrangler.toml 파일의 아래 내용을 수정해주세요.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main = “source/module.ts"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아래 명령어를 통해 배포해주세요.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npm run deploy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딥링크란 무엇인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딥링크란 무엇인가?</a:t>
            </a:r>
          </a:p>
        </p:txBody>
      </p:sp>
      <p:sp>
        <p:nvSpPr>
          <p:cNvPr id="173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174" name="“앱의 특정화면을 연결하는 링크”"/>
          <p:cNvSpPr txBox="1"/>
          <p:nvPr/>
        </p:nvSpPr>
        <p:spPr>
          <a:xfrm>
            <a:off x="6354127" y="6616961"/>
            <a:ext cx="11675746" cy="1229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solidFill>
                  <a:srgbClr val="FFFFFF"/>
                </a:solidFill>
              </a:defRPr>
            </a:lvl1pPr>
          </a:lstStyle>
          <a:p>
            <a:pPr/>
            <a:r>
              <a:t>“앱의 특정화면을 연결하는 링크”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4. Scheme 딥링크 - Custom URL/URI Scheme - Server 에 적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spc="-124" sz="620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 - Server 에 적용</a:t>
            </a:r>
          </a:p>
        </p:txBody>
      </p:sp>
      <p:sp>
        <p:nvSpPr>
          <p:cNvPr id="448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49" name="http-deeplink-worker 의 constant/store.ts, utility/user_agent.ts 복제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http-deeplink-worker 의 constant/store.ts, utility/user_agent.ts 복제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constant/application.ts</a:t>
            </a:r>
          </a:p>
        </p:txBody>
      </p:sp>
      <p:sp>
        <p:nvSpPr>
          <p:cNvPr id="450" name="const APPLICATION = {…"/>
          <p:cNvSpPr txBox="1"/>
          <p:nvPr/>
        </p:nvSpPr>
        <p:spPr>
          <a:xfrm>
            <a:off x="5024028" y="5880959"/>
            <a:ext cx="14335945" cy="4991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ios:</a:t>
            </a:r>
            <a:r>
              <a:t> {</a:t>
            </a: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9CDCFE"/>
                </a:solidFill>
              </a:rPr>
              <a:t>scheme:</a:t>
            </a:r>
            <a:r>
              <a:rPr>
                <a:solidFill>
                  <a:srgbClr val="D4D4D4"/>
                </a:solidFill>
              </a:rPr>
              <a:t> </a:t>
            </a:r>
            <a:r>
              <a:t>'exampleapp'</a:t>
            </a:r>
            <a:r>
              <a:rPr>
                <a:solidFill>
                  <a:srgbClr val="D4D4D4"/>
                </a:solidFill>
              </a:rPr>
              <a:t>,     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defRPr sz="30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android: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9CDCFE"/>
                </a:solidFill>
              </a:rPr>
              <a:t>scheme:</a:t>
            </a:r>
            <a:r>
              <a:rPr>
                <a:solidFill>
                  <a:srgbClr val="D4D4D4"/>
                </a:solidFill>
              </a:rPr>
              <a:t> </a:t>
            </a:r>
            <a:r>
              <a:t>'exampleapp'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9CDCFE"/>
                </a:solidFill>
              </a:rPr>
              <a:t>package:</a:t>
            </a:r>
            <a:r>
              <a:rPr>
                <a:solidFill>
                  <a:srgbClr val="D4D4D4"/>
                </a:solidFill>
              </a:rPr>
              <a:t> </a:t>
            </a:r>
            <a:r>
              <a:t>'dev.wof.deeplinksolutionsession.exampleapp'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0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4. Scheme 딥링크 - Custom URL/URI Scheme - Server 에 적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spc="-124" sz="620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 - Server 에 적용</a:t>
            </a:r>
          </a:p>
        </p:txBody>
      </p:sp>
      <p:sp>
        <p:nvSpPr>
          <p:cNvPr id="453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54" name="service/custom_url_scheme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service/custom_url_scheme_service.ts</a:t>
            </a:r>
          </a:p>
        </p:txBody>
      </p:sp>
      <p:sp>
        <p:nvSpPr>
          <p:cNvPr id="455" name="import { STORE } from '../constant/store'…"/>
          <p:cNvSpPr txBox="1"/>
          <p:nvPr/>
        </p:nvSpPr>
        <p:spPr>
          <a:xfrm>
            <a:off x="7180212" y="3846932"/>
            <a:ext cx="10023576" cy="8102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9CDCFE"/>
                </a:solidFill>
              </a:rPr>
              <a:t>STORE</a:t>
            </a:r>
            <a:r>
              <a:rPr>
                <a:solidFill>
                  <a:srgbClr val="D4D4D4"/>
                </a:solidFill>
              </a:rPr>
              <a:t> }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'../constant/store'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9CDCFE"/>
                </a:solidFill>
              </a:rPr>
              <a:t>createUserAgent</a:t>
            </a:r>
            <a:r>
              <a:rPr>
                <a:solidFill>
                  <a:srgbClr val="D4D4D4"/>
                </a:solidFill>
              </a:rPr>
              <a:t> }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'../utility/user_agent'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createDependency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createCustomURLSchemeService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STORE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createCustomURLSchemeService</a:t>
            </a:r>
            <a:r>
              <a:rPr>
                <a:solidFill>
                  <a:srgbClr val="D4D4D4"/>
                </a:solidFill>
              </a:rPr>
              <a:t> = (): </a:t>
            </a:r>
            <a:r>
              <a:rPr>
                <a:solidFill>
                  <a:srgbClr val="4EC9B0"/>
                </a:solidFill>
              </a:rPr>
              <a:t>CustomURLSchemeService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4FC1FF"/>
                </a:solidFill>
              </a:rPr>
              <a:t>STORE</a:t>
            </a:r>
            <a:r>
              <a:rPr>
                <a:solidFill>
                  <a:srgbClr val="D4D4D4"/>
                </a:solidFill>
              </a:rPr>
              <a:t> } =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createCustomURLSchemeService</a:t>
            </a:r>
            <a:r>
              <a:rPr>
                <a:solidFill>
                  <a:srgbClr val="D4D4D4"/>
                </a:solidFill>
              </a:rPr>
              <a:t>()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 = 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CustomURLSchemeService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: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: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fallback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18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8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createCustomURLSchemeService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8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CustomURLSchemeService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4. Scheme 딥링크 - Custom URL/URI Scheme - Server 에 적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spc="-124" sz="620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 - Server 에 적용</a:t>
            </a:r>
          </a:p>
        </p:txBody>
      </p:sp>
      <p:sp>
        <p:nvSpPr>
          <p:cNvPr id="458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59" name="service/custom_url_scheme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service/custom_url_scheme_service.ts</a:t>
            </a:r>
          </a:p>
        </p:txBody>
      </p:sp>
      <p:sp>
        <p:nvSpPr>
          <p:cNvPr id="460" name="const renderStoreFallback = (deeplink: string, userAgent: string) =&gt; `…"/>
          <p:cNvSpPr txBox="1"/>
          <p:nvPr/>
        </p:nvSpPr>
        <p:spPr>
          <a:xfrm>
            <a:off x="3647740" y="4422698"/>
            <a:ext cx="17088520" cy="6769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a.href = '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';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setTimeout(function ()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a.href = '</a:t>
            </a:r>
            <a:r>
              <a:rPr>
                <a:solidFill>
                  <a:srgbClr val="569CD6"/>
                </a:solidFill>
              </a:rPr>
              <a:t>${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DCDCAA"/>
                </a:solidFill>
              </a:rPr>
              <a:t>createUserAgent</a:t>
            </a:r>
            <a:r>
              <a:t>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t>).</a:t>
            </a:r>
            <a:r>
              <a:rPr>
                <a:solidFill>
                  <a:srgbClr val="9CDCFE"/>
                </a:solidFill>
              </a:rPr>
              <a:t>os</a:t>
            </a:r>
            <a:r>
              <a:t> == </a:t>
            </a:r>
            <a:r>
              <a:rPr>
                <a:solidFill>
                  <a:srgbClr val="CE9178"/>
                </a:solidFill>
              </a:rPr>
              <a:t>'ios'</a:t>
            </a:r>
            <a:r>
              <a:t> ? </a:t>
            </a:r>
            <a:r>
              <a:rPr>
                <a:solidFill>
                  <a:srgbClr val="4FC1FF"/>
                </a:solidFill>
              </a:rPr>
              <a:t>STORE</a:t>
            </a:r>
            <a:r>
              <a:t>.</a:t>
            </a:r>
            <a:r>
              <a:rPr>
                <a:solidFill>
                  <a:srgbClr val="9CDCFE"/>
                </a:solidFill>
              </a:rPr>
              <a:t>ios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: </a:t>
            </a:r>
            <a:r>
              <a:rPr>
                <a:solidFill>
                  <a:srgbClr val="4FC1FF"/>
                </a:solidFill>
              </a:rPr>
              <a:t>STORE</a:t>
            </a:r>
            <a:r>
              <a:t>.</a:t>
            </a:r>
            <a:r>
              <a:rPr>
                <a:solidFill>
                  <a:srgbClr val="9CDCFE"/>
                </a:solidFill>
              </a:rPr>
              <a:t>android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';</a:t>
            </a: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 100);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4. Scheme 딥링크 - Custom URL/URI Scheme - Server 에 적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spc="-124" sz="620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 - Server 에 적용</a:t>
            </a:r>
          </a:p>
        </p:txBody>
      </p:sp>
      <p:sp>
        <p:nvSpPr>
          <p:cNvPr id="463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64" name="service/custom_url_scheme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service/custom_url_scheme_service.ts</a:t>
            </a:r>
          </a:p>
        </p:txBody>
      </p:sp>
      <p:sp>
        <p:nvSpPr>
          <p:cNvPr id="465" name="const renderWebFallback = (deeplink: string, fallback: string) =&gt; `…"/>
          <p:cNvSpPr txBox="1"/>
          <p:nvPr/>
        </p:nvSpPr>
        <p:spPr>
          <a:xfrm>
            <a:off x="3991811" y="5089448"/>
            <a:ext cx="16400377" cy="5435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fallback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a.href = '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';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setTimeout(function ()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a.href = '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9CDCFE"/>
                </a:solidFill>
              </a:rPr>
              <a:t>fallback</a:t>
            </a:r>
            <a:r>
              <a:rPr>
                <a:solidFill>
                  <a:srgbClr val="569CD6"/>
                </a:solidFill>
              </a:rPr>
              <a:t>}</a:t>
            </a:r>
            <a:r>
              <a:t>';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 100);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4. Scheme 딥링크 - Custom URL/URI Scheme - 테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48204">
              <a:defRPr spc="-142" sz="7140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 - 테스트</a:t>
            </a:r>
          </a:p>
        </p:txBody>
      </p:sp>
      <p:sp>
        <p:nvSpPr>
          <p:cNvPr id="468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69" name="iOS - 인앱브라우저가 열리는 경우, 복사 붙여넣기 등 동작하도록 개선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iOS - 인앱브라우저가 열리는 경우, 복사 붙여넣기 등 동작하도록 개선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하지만 에러 케이스가 존재함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iOS Safari Store Fallback =&gt; 앱이 설치되어 있으면, 앱과 스토어가 동시에 열림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Android Facebook Messenger Store Fallback =&gt; 앱이 설치되어 있으면 앱이 열리고, 뒤로가기 버튼을 누르면 스토어가 표시됨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Android Chrome 복사 붙여넣기 Store Fallback =&gt; 아무동작도 하지 않게 됨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Android Chrome 복사 붙여넣기 Web Fallback =&gt; 앱이 설치되어 있어도 Fallback 으로 이동함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4. Scheme 딥링크 - Custom URL/URI Scheme - 테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48204">
              <a:defRPr spc="-142" sz="7140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 - 테스트</a:t>
            </a:r>
          </a:p>
        </p:txBody>
      </p:sp>
      <p:sp>
        <p:nvSpPr>
          <p:cNvPr id="472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73" name="개선된 경우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개선된 경우</a:t>
            </a:r>
          </a:p>
        </p:txBody>
      </p:sp>
      <p:pic>
        <p:nvPicPr>
          <p:cNvPr id="474" name="화면 기록 2022-09-14 오전 3.58.17.mov" descr="화면 기록 2022-09-14 오전 3.58.17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124900" y="3995582"/>
            <a:ext cx="3211880" cy="693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화면 기록 2022-09-14 오전 3.32.30.mov" descr="화면 기록 2022-09-14 오전 3.32.30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3710277" y="3995582"/>
            <a:ext cx="3211880" cy="6934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4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399" fill="hold"/>
                                        <p:tgtEl>
                                          <p:spTgt spid="4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474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47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74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475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47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7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4. Scheme 딥링크 - Custom URL/URI Scheme - 테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48204">
              <a:defRPr spc="-142" sz="7140">
                <a:solidFill>
                  <a:srgbClr val="FFFFFF"/>
                </a:solidFill>
              </a:defRPr>
            </a:lvl1pPr>
          </a:lstStyle>
          <a:p>
            <a:pPr/>
            <a:r>
              <a:t>4. Scheme 딥링크 - Custom URL/URI Scheme - 테스트</a:t>
            </a:r>
          </a:p>
        </p:txBody>
      </p:sp>
      <p:sp>
        <p:nvSpPr>
          <p:cNvPr id="478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79" name="에러 케이스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에러 케이스</a:t>
            </a:r>
          </a:p>
        </p:txBody>
      </p:sp>
      <p:pic>
        <p:nvPicPr>
          <p:cNvPr id="480" name="화면 기록 2022-09-14 오전 4.17.50.mov" descr="화면 기록 2022-09-14 오전 4.17.5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640918" y="3033590"/>
            <a:ext cx="3888461" cy="8395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화면 기록 2022-09-14 오전 4.19.54.mov" descr="화면 기록 2022-09-14 오전 4.19.54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0150450" y="3033591"/>
            <a:ext cx="3988272" cy="8395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화면 기록 2022-09-14 오전 4.22.14.mov" descr="화면 기록 2022-09-14 오전 4.22.14.mov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4759793" y="3033591"/>
            <a:ext cx="3988271" cy="8395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화면 기록 2022-09-14 오전 4.22.29.mov" descr="화면 기록 2022-09-14 오전 4.22.29.mov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19321721" y="3033591"/>
            <a:ext cx="3988271" cy="8395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" fill="hold"/>
                                        <p:tgtEl>
                                          <p:spTgt spid="4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16" fill="hold"/>
                                        <p:tgtEl>
                                          <p:spTgt spid="4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16" fill="hold"/>
                                        <p:tgtEl>
                                          <p:spTgt spid="4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233" fill="hold"/>
                                        <p:tgtEl>
                                          <p:spTgt spid="4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480"/>
                </p:tgtEl>
              </p:cMediaNode>
            </p:video>
            <p:seq concurrent="1" prevAc="none" nextAc="seek">
              <p:cTn id="20" evtFilter="cancelBubble" nodeType="interactiveSeq" restart="whenNotActive" fill="hold">
                <p:stCondLst>
                  <p:cond delay="0" evt="onClick">
                    <p:tgtEl>
                      <p:spTgt spid="4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80"/>
                  </p:tgtEl>
                </p:cond>
              </p:nextCondLst>
            </p:seq>
            <p:video fullScrn="0">
              <p:cMediaNode mute="0" showWhenStopped="1" numSld="1" vol="100000">
                <p:cTn id="25" fill="hold" display="0">
                  <p:stCondLst>
                    <p:cond delay="indefinite"/>
                  </p:stCondLst>
                </p:cTn>
                <p:tgtEl>
                  <p:spTgt spid="481"/>
                </p:tgtEl>
              </p:cMediaNode>
            </p:video>
            <p:seq concurrent="1" prevAc="none" nextAc="seek">
              <p:cTn id="26" evtFilter="cancelBubble" nodeType="interactiveSeq" restart="whenNotActive" fill="hold">
                <p:stCondLst>
                  <p:cond delay="0" evt="onClick">
                    <p:tgtEl>
                      <p:spTgt spid="48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81"/>
                  </p:tgtEl>
                </p:cond>
              </p:nextCondLst>
            </p:seq>
            <p:video fullScrn="0">
              <p:cMediaNode mute="0" showWhenStopped="1" numSld="1" vol="100000">
                <p:cTn id="31" fill="hold" display="0">
                  <p:stCondLst>
                    <p:cond delay="indefinite"/>
                  </p:stCondLst>
                </p:cTn>
                <p:tgtEl>
                  <p:spTgt spid="482"/>
                </p:tgtEl>
              </p:cMediaNode>
            </p:video>
            <p:seq concurrent="1" prevAc="none" nextAc="seek">
              <p:cTn id="32" evtFilter="cancelBubble" nodeType="interactiveSeq" restart="whenNotActive" fill="hold">
                <p:stCondLst>
                  <p:cond delay="0" evt="onClick">
                    <p:tgtEl>
                      <p:spTgt spid="48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82"/>
                  </p:tgtEl>
                </p:cond>
              </p:nextCondLst>
            </p:seq>
            <p:video fullScrn="0">
              <p:cMediaNode mute="0" showWhenStopped="1" numSld="1" vol="100000">
                <p:cTn id="37" fill="hold" display="0">
                  <p:stCondLst>
                    <p:cond delay="indefinite"/>
                  </p:stCondLst>
                </p:cTn>
                <p:tgtEl>
                  <p:spTgt spid="483"/>
                </p:tgtEl>
              </p:cMediaNode>
            </p:video>
            <p:seq concurrent="1" prevAc="none" nextAc="seek">
              <p:cTn id="38" evtFilter="cancelBubble" nodeType="interactiveSeq" restart="whenNotActive" fill="hold">
                <p:stCondLst>
                  <p:cond delay="0" evt="onClick">
                    <p:tgtEl>
                      <p:spTgt spid="48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4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83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4. Scheme 딥링크 - 개선하기 - 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iOS</a:t>
            </a:r>
          </a:p>
        </p:txBody>
      </p:sp>
      <p:sp>
        <p:nvSpPr>
          <p:cNvPr id="48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87" name="에러 케이스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에러 케이스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iOS Safari Store Fallback =&gt; 앱이 설치되어 있으면, 앱과 스토어가 동시에 열림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문제의 원인 =&gt; iOS Safari 에서 Scheme 방법이 제대로 동작하지 않음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해결 =&gt; iOS Safari 에서 Scheme 방법을 사용하지 말자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=&gt; iOS Safari 에서는 HTML 로 Alert 을 그려서 유저가 클릭을 하면 HTTP 딥링크로 리다이렉트 하자 (그럼 HTTP 딥링크의 “클릭” 조건도 달성 가능)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4. Scheme 딥링크 - 개선하기 - 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iOS</a:t>
            </a:r>
          </a:p>
        </p:txBody>
      </p:sp>
      <p:sp>
        <p:nvSpPr>
          <p:cNvPr id="49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91" name="constant/support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constant/support.ts</a:t>
            </a:r>
          </a:p>
        </p:txBody>
      </p:sp>
      <p:sp>
        <p:nvSpPr>
          <p:cNvPr id="492" name="const SUPPORT = {…"/>
          <p:cNvSpPr txBox="1"/>
          <p:nvPr/>
        </p:nvSpPr>
        <p:spPr>
          <a:xfrm>
            <a:off x="8235367" y="5669205"/>
            <a:ext cx="7913266" cy="3657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SUPPORT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ios:</a:t>
            </a:r>
            <a:r>
              <a:t> {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safari:</a:t>
            </a:r>
            <a:r>
              <a:t> { </a:t>
            </a:r>
            <a:r>
              <a:rPr>
                <a:solidFill>
                  <a:srgbClr val="9CDCFE"/>
                </a:solidFill>
              </a:rPr>
              <a:t>scheme:</a:t>
            </a:r>
            <a:r>
              <a:t> </a:t>
            </a:r>
            <a:r>
              <a:rPr>
                <a:solidFill>
                  <a:srgbClr val="569CD6"/>
                </a:solidFill>
              </a:rPr>
              <a:t>false</a:t>
            </a:r>
            <a:r>
              <a:t> },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other:</a:t>
            </a:r>
            <a:r>
              <a:t> { </a:t>
            </a:r>
            <a:r>
              <a:rPr>
                <a:solidFill>
                  <a:srgbClr val="9CDCFE"/>
                </a:solidFill>
              </a:rPr>
              <a:t>scheme:</a:t>
            </a:r>
            <a:r>
              <a:t> 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 },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defRPr sz="30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C586C0"/>
                </a:solidFill>
              </a:rPr>
              <a:t>as</a:t>
            </a:r>
            <a:r>
              <a:rPr>
                <a:solidFill>
                  <a:srgbClr val="D4D4D4"/>
                </a:solidFill>
              </a:rPr>
              <a:t> </a:t>
            </a:r>
            <a:r>
              <a:t>const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0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SUPPORT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4. Scheme 딥링크 - 개선하기 - 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iOS</a:t>
            </a:r>
          </a:p>
        </p:txBody>
      </p:sp>
      <p:sp>
        <p:nvSpPr>
          <p:cNvPr id="49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496" name="service/universal_links_alert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service/universal_links_alert_service.ts</a:t>
            </a:r>
          </a:p>
        </p:txBody>
      </p:sp>
      <p:sp>
        <p:nvSpPr>
          <p:cNvPr id="497" name="const createUniversalLinksAlertService = (): UniversalLinksAlertService =&gt; {…"/>
          <p:cNvSpPr txBox="1"/>
          <p:nvPr/>
        </p:nvSpPr>
        <p:spPr>
          <a:xfrm>
            <a:off x="1965609" y="4437921"/>
            <a:ext cx="20452781" cy="6705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createUniversalLinksAlertService</a:t>
            </a:r>
            <a:r>
              <a:rPr>
                <a:solidFill>
                  <a:srgbClr val="D4D4D4"/>
                </a:solidFill>
              </a:rPr>
              <a:t> = (): </a:t>
            </a:r>
            <a:r>
              <a:rPr>
                <a:solidFill>
                  <a:srgbClr val="4EC9B0"/>
                </a:solidFill>
              </a:rPr>
              <a:t>UniversalLinksAlertService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DCDCAA"/>
                </a:solidFill>
              </a:rPr>
              <a:t>render</a:t>
            </a:r>
            <a:r>
              <a:rPr>
                <a:solidFill>
                  <a:srgbClr val="D4D4D4"/>
                </a:solidFill>
              </a:rPr>
              <a:t> = ...</a:t>
            </a:r>
          </a:p>
          <a:p>
            <a:pPr algn="l" defTabSz="457200">
              <a:defRPr sz="35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DCDCAA"/>
                </a:solidFill>
              </a:rPr>
              <a:t>render</a:t>
            </a:r>
            <a:r>
              <a:t>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5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UniversalLinksAlertService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DCDCAA"/>
                </a:solidFill>
              </a:rPr>
              <a:t>render</a:t>
            </a:r>
            <a:r>
              <a:rPr>
                <a:solidFill>
                  <a:srgbClr val="D4D4D4"/>
                </a:solidFill>
              </a:rPr>
              <a:t>: (</a:t>
            </a:r>
            <a:r>
              <a:t>currentURL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createUniversalLinksAlertService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{ </a:t>
            </a:r>
            <a:r>
              <a:t>UniversalLinksAlertService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하이퍼링크 vs 딥링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하이퍼링크 vs 딥링크</a:t>
            </a:r>
          </a:p>
        </p:txBody>
      </p:sp>
      <p:sp>
        <p:nvSpPr>
          <p:cNvPr id="177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graphicFrame>
        <p:nvGraphicFramePr>
          <p:cNvPr id="178" name="표"/>
          <p:cNvGraphicFramePr/>
          <p:nvPr/>
        </p:nvGraphicFramePr>
        <p:xfrm>
          <a:off x="6705600" y="3109858"/>
          <a:ext cx="10985500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57600"/>
                <a:gridCol w="3657600"/>
                <a:gridCol w="3657600"/>
              </a:tblGrid>
              <a:tr h="1648662">
                <a:tc>
                  <a:txBody>
                    <a:bodyPr/>
                    <a:lstStyle/>
                    <a:p>
                      <a:pPr defTabSz="914400">
                        <a:defRPr sz="32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하이퍼링크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딥링크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이동 시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서비스가 변화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앱이 변화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작동여부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서비스를 제공하는 한 작동함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앱이 설치되어 있어야 함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5">
                        <a:lumOff val="-29866"/>
                      </a:schemeClr>
                    </a:solidFill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신뢰성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언제나 일관적으로 작동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FFFFFF"/>
                          </a:solidFill>
                        </a:rPr>
                        <a:t>그때그때 다름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5">
                        <a:lumOff val="-29866"/>
                      </a:schemeClr>
                    </a:solidFill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비용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기본적으로 사용가능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추가 개발 필요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5">
                        <a:lumOff val="-29866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4. Scheme 딥링크 - 개선하기 - 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iOS</a:t>
            </a:r>
          </a:p>
        </p:txBody>
      </p:sp>
      <p:sp>
        <p:nvSpPr>
          <p:cNvPr id="50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01" name="service/universal_links_alert_service.ts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service/universal_links_alert_service.ts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license/sweetalert.md 에 라이센스를 명시</a:t>
            </a:r>
          </a:p>
        </p:txBody>
      </p:sp>
      <p:sp>
        <p:nvSpPr>
          <p:cNvPr id="502" name="const render = (currentURL: string) =&gt; `…"/>
          <p:cNvSpPr txBox="1"/>
          <p:nvPr/>
        </p:nvSpPr>
        <p:spPr>
          <a:xfrm>
            <a:off x="883694" y="5569809"/>
            <a:ext cx="22616611" cy="56134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7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DCDCAA"/>
                </a:solidFill>
              </a:rPr>
              <a:t>render</a:t>
            </a:r>
            <a:r>
              <a:rPr>
                <a:solidFill>
                  <a:srgbClr val="D4D4D4"/>
                </a:solidFill>
              </a:rPr>
              <a:t> = (</a:t>
            </a:r>
            <a:r>
              <a:t>currentURL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&lt;meta name="viewport" content="width=device-width, initial-scale=1"&gt;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 src="https://unpkg.com/sweetalert/dist/sweetalert.min.js"&gt;&lt;/script&gt;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window.onload = function ()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swal('Move to other page...').then(function ()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a.href = '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9CDCFE"/>
                </a:solidFill>
              </a:rPr>
              <a:t>currentURL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replace</a:t>
            </a:r>
            <a:r>
              <a:rPr>
                <a:solidFill>
                  <a:srgbClr val="D4D4D4"/>
                </a:solidFill>
              </a:rPr>
              <a:t>(</a:t>
            </a:r>
            <a:r>
              <a:t>'://scheme-deeplink-worker'</a:t>
            </a:r>
            <a:r>
              <a:rPr>
                <a:solidFill>
                  <a:srgbClr val="D4D4D4"/>
                </a:solidFill>
              </a:rPr>
              <a:t>, </a:t>
            </a:r>
            <a:r>
              <a:t>'://http-deeplink-worker'</a:t>
            </a:r>
            <a:r>
              <a:rPr>
                <a:solidFill>
                  <a:srgbClr val="D4D4D4"/>
                </a:solidFill>
              </a:rPr>
              <a:t>) + </a:t>
            </a:r>
            <a:r>
              <a:t>'&amp;directFallback=true'</a:t>
            </a:r>
            <a:r>
              <a:rPr>
                <a:solidFill>
                  <a:srgbClr val="569CD6"/>
                </a:solidFill>
              </a:rPr>
              <a:t>}</a:t>
            </a:r>
            <a:r>
              <a:t>';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4. Scheme 딥링크 - 개선하기 - 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iOS</a:t>
            </a:r>
          </a:p>
        </p:txBody>
      </p:sp>
      <p:sp>
        <p:nvSpPr>
          <p:cNvPr id="50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06" name="utility/user_agent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utility/user_agent.ts</a:t>
            </a:r>
          </a:p>
        </p:txBody>
      </p:sp>
      <p:sp>
        <p:nvSpPr>
          <p:cNvPr id="507" name="type UserAgent = {…"/>
          <p:cNvSpPr txBox="1"/>
          <p:nvPr/>
        </p:nvSpPr>
        <p:spPr>
          <a:xfrm>
            <a:off x="1332291" y="3979914"/>
            <a:ext cx="8601411" cy="3213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UserAgent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os</a:t>
            </a:r>
            <a:r>
              <a:t>: </a:t>
            </a:r>
            <a:r>
              <a:rPr>
                <a:solidFill>
                  <a:srgbClr val="4EC9B0"/>
                </a:solidFill>
              </a:rPr>
              <a:t>OS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app</a:t>
            </a:r>
            <a:r>
              <a:t>: </a:t>
            </a:r>
            <a:r>
              <a:rPr>
                <a:solidFill>
                  <a:srgbClr val="4EC9B0"/>
                </a:solidFill>
              </a:rPr>
              <a:t>App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OS</a:t>
            </a:r>
            <a:r>
              <a:rPr>
                <a:solidFill>
                  <a:srgbClr val="D4D4D4"/>
                </a:solidFill>
              </a:rPr>
              <a:t> = </a:t>
            </a:r>
            <a:r>
              <a:t>'ios'</a:t>
            </a:r>
            <a:r>
              <a:rPr>
                <a:solidFill>
                  <a:srgbClr val="D4D4D4"/>
                </a:solidFill>
              </a:rPr>
              <a:t> | </a:t>
            </a:r>
            <a:r>
              <a:t>'android'</a:t>
            </a:r>
            <a:r>
              <a:rPr>
                <a:solidFill>
                  <a:srgbClr val="D4D4D4"/>
                </a:solidFill>
              </a:rPr>
              <a:t> | </a:t>
            </a:r>
            <a:r>
              <a:t>'other'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App</a:t>
            </a:r>
            <a:r>
              <a:rPr>
                <a:solidFill>
                  <a:srgbClr val="D4D4D4"/>
                </a:solidFill>
              </a:rPr>
              <a:t> = </a:t>
            </a:r>
            <a:r>
              <a:t>'safari'</a:t>
            </a:r>
            <a:r>
              <a:rPr>
                <a:solidFill>
                  <a:srgbClr val="D4D4D4"/>
                </a:solidFill>
              </a:rPr>
              <a:t> | </a:t>
            </a:r>
            <a:r>
              <a:t>'other'</a:t>
            </a:r>
          </a:p>
        </p:txBody>
      </p:sp>
      <p:sp>
        <p:nvSpPr>
          <p:cNvPr id="508" name="const check_iOS_Safari = (userAgent: string) =&gt; (…"/>
          <p:cNvSpPr txBox="1"/>
          <p:nvPr/>
        </p:nvSpPr>
        <p:spPr>
          <a:xfrm>
            <a:off x="10680544" y="3979915"/>
            <a:ext cx="12271512" cy="1435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check_iOS_Safari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CE9178"/>
                </a:solidFill>
              </a:rPr>
              <a:t>(</a:t>
            </a:r>
            <a:r>
              <a:rPr>
                <a:solidFill>
                  <a:srgbClr val="D16969"/>
                </a:solidFill>
              </a:rPr>
              <a:t>Mac OS X</a:t>
            </a:r>
            <a:r>
              <a:rPr>
                <a:solidFill>
                  <a:srgbClr val="CE9178"/>
                </a:solidFill>
              </a:rPr>
              <a:t>)</a:t>
            </a:r>
            <a:r>
              <a:rPr>
                <a:solidFill>
                  <a:srgbClr val="D16969"/>
                </a:solidFill>
              </a:rPr>
              <a:t>.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D16969"/>
                </a:solidFill>
              </a:rPr>
              <a:t>Version</a:t>
            </a:r>
            <a:r>
              <a:rPr>
                <a:solidFill>
                  <a:srgbClr val="D7BA7D"/>
                </a:solidFill>
              </a:rPr>
              <a:t>\/</a:t>
            </a:r>
            <a:r>
              <a:rPr>
                <a:solidFill>
                  <a:srgbClr val="D16969"/>
                </a:solidFill>
              </a:rPr>
              <a:t>.</a:t>
            </a:r>
            <a:r>
              <a:rPr>
                <a:solidFill>
                  <a:srgbClr val="D7BA7D"/>
                </a:solidFill>
              </a:rPr>
              <a:t>+</a:t>
            </a:r>
            <a:r>
              <a:rPr>
                <a:solidFill>
                  <a:srgbClr val="D16969"/>
                </a:solidFill>
              </a:rPr>
              <a:t>Safari</a:t>
            </a:r>
            <a:r>
              <a:rPr>
                <a:solidFill>
                  <a:srgbClr val="D7BA7D"/>
                </a:solidFill>
              </a:rPr>
              <a:t>\/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test</a:t>
            </a:r>
            <a:r>
              <a:rPr>
                <a:solidFill>
                  <a:srgbClr val="D4D4D4"/>
                </a:solidFill>
              </a:rPr>
              <a:t>(</a:t>
            </a:r>
            <a:r>
              <a:t>userAgent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</a:t>
            </a:r>
          </a:p>
        </p:txBody>
      </p:sp>
      <p:sp>
        <p:nvSpPr>
          <p:cNvPr id="509" name="const app = (…"/>
          <p:cNvSpPr txBox="1"/>
          <p:nvPr/>
        </p:nvSpPr>
        <p:spPr>
          <a:xfrm>
            <a:off x="1332291" y="7676017"/>
            <a:ext cx="10665843" cy="4102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FC1FF"/>
                </a:solidFill>
              </a:rPr>
              <a:t>app</a:t>
            </a:r>
            <a:r>
              <a:rPr>
                <a:solidFill>
                  <a:srgbClr val="D4D4D4"/>
                </a:solidFill>
              </a:rPr>
              <a:t> = (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check_iOS_Safari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) ? </a:t>
            </a:r>
            <a:r>
              <a:rPr>
                <a:solidFill>
                  <a:srgbClr val="CE9178"/>
                </a:solidFill>
              </a:rPr>
              <a:t>'safari'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: </a:t>
            </a:r>
            <a:r>
              <a:rPr>
                <a:solidFill>
                  <a:srgbClr val="CE9178"/>
                </a:solidFill>
              </a:rPr>
              <a:t>'other'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)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0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os</a:t>
            </a:r>
            <a:r>
              <a:t>,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app</a:t>
            </a:r>
            <a:r>
              <a:t>,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4. Scheme 딥링크 - 개선하기 - iOS - 테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iOS - 테스트</a:t>
            </a:r>
          </a:p>
        </p:txBody>
      </p:sp>
      <p:sp>
        <p:nvSpPr>
          <p:cNvPr id="512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513" name="RPReplay_Final1663178122.mp4" descr="RPReplay_Final16631781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142857" y="2790935"/>
            <a:ext cx="4098285" cy="8881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1" fill="hold"/>
                                        <p:tgtEl>
                                          <p:spTgt spid="5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1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1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13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1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17" name="에러 케이스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에러 케이스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Android Facebook Messenger Store Fallback =&gt; 앱이 설치되어 있으면 앱이 열리고, 뒤로가기 버튼을 누르면 스토어가 표시됨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해결 =&gt; Android 에서는 Custom URL/URI Scheme 방식이 제대로 동작하지 않는 것으로 보임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=&gt; 다른 방법으로 딥링크해야 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4. Scheme 딥링크 - Market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Market Scheme</a:t>
            </a:r>
          </a:p>
        </p:txBody>
      </p:sp>
      <p:sp>
        <p:nvSpPr>
          <p:cNvPr id="52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21" name="scheme: market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584200" indent="-584200" defTabSz="2243271">
              <a:lnSpc>
                <a:spcPct val="80000"/>
              </a:lnSpc>
              <a:spcBef>
                <a:spcPts val="4100"/>
              </a:spcBef>
              <a:defRPr sz="4600">
                <a:solidFill>
                  <a:srgbClr val="FFFFFF"/>
                </a:solidFill>
              </a:defRPr>
            </a:pPr>
            <a:r>
              <a:t>scheme: market</a:t>
            </a:r>
          </a:p>
          <a:p>
            <a:pPr marL="584200" indent="-584200" defTabSz="2243271">
              <a:lnSpc>
                <a:spcPct val="80000"/>
              </a:lnSpc>
              <a:spcBef>
                <a:spcPts val="4100"/>
              </a:spcBef>
              <a:defRPr sz="4600">
                <a:solidFill>
                  <a:srgbClr val="FFFFFF"/>
                </a:solidFill>
              </a:defRPr>
            </a:pPr>
            <a:r>
              <a:t>host: details</a:t>
            </a:r>
          </a:p>
          <a:p>
            <a:pPr marL="584200" indent="-584200" defTabSz="2243271">
              <a:lnSpc>
                <a:spcPct val="80000"/>
              </a:lnSpc>
              <a:spcBef>
                <a:spcPts val="4100"/>
              </a:spcBef>
              <a:defRPr sz="4600">
                <a:solidFill>
                  <a:srgbClr val="FFFFFF"/>
                </a:solidFill>
              </a:defRPr>
            </a:pPr>
            <a:r>
              <a:t>query:</a:t>
            </a:r>
          </a:p>
          <a:p>
            <a:pPr lvl="1" marL="1145032" indent="-584200" defTabSz="2243271">
              <a:lnSpc>
                <a:spcPct val="80000"/>
              </a:lnSpc>
              <a:spcBef>
                <a:spcPts val="4100"/>
              </a:spcBef>
              <a:defRPr sz="4600">
                <a:solidFill>
                  <a:srgbClr val="FFFFFF"/>
                </a:solidFill>
              </a:defRPr>
            </a:pPr>
            <a:r>
              <a:t>key: id, value: package</a:t>
            </a:r>
          </a:p>
          <a:p>
            <a:pPr lvl="1" marL="1145032" indent="-584200" defTabSz="2243271">
              <a:lnSpc>
                <a:spcPct val="80000"/>
              </a:lnSpc>
              <a:spcBef>
                <a:spcPts val="4100"/>
              </a:spcBef>
              <a:defRPr sz="4600">
                <a:solidFill>
                  <a:srgbClr val="FFFFFF"/>
                </a:solidFill>
              </a:defRPr>
            </a:pPr>
            <a:r>
              <a:t>key: url, value: custom uri scheme url</a:t>
            </a:r>
          </a:p>
          <a:p>
            <a:pPr lvl="1" marL="1145032" indent="-584200" defTabSz="2243271">
              <a:lnSpc>
                <a:spcPct val="80000"/>
              </a:lnSpc>
              <a:spcBef>
                <a:spcPts val="4100"/>
              </a:spcBef>
              <a:defRPr sz="4600">
                <a:solidFill>
                  <a:srgbClr val="FFFFFF"/>
                </a:solidFill>
              </a:defRPr>
            </a:pPr>
          </a:p>
          <a:p>
            <a:pPr marL="584200" indent="-584200" defTabSz="2243271">
              <a:lnSpc>
                <a:spcPct val="80000"/>
              </a:lnSpc>
              <a:spcBef>
                <a:spcPts val="4100"/>
              </a:spcBef>
              <a:defRPr sz="4600">
                <a:solidFill>
                  <a:srgbClr val="FFFFFF"/>
                </a:solidFill>
              </a:defRPr>
            </a:pPr>
            <a:r>
              <a:t>설명: id 값에 해당하는 앱이 있으면 앱이 url 값으로 열리고 (딥링크) 아니면 해당하는 앱의 스토어 화면이 열림</a:t>
            </a:r>
          </a:p>
          <a:p>
            <a:pPr marL="584200" indent="-584200" defTabSz="2243271">
              <a:lnSpc>
                <a:spcPct val="80000"/>
              </a:lnSpc>
              <a:spcBef>
                <a:spcPts val="4100"/>
              </a:spcBef>
              <a:defRPr sz="4600">
                <a:solidFill>
                  <a:srgbClr val="FFFFFF"/>
                </a:solidFill>
              </a:defRPr>
            </a:pPr>
            <a:r>
              <a:t>특성: 스토어가 여러개인 경우, 선택창이 표시됨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4. Scheme 딥링크 - Market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Market Scheme</a:t>
            </a:r>
          </a:p>
        </p:txBody>
      </p:sp>
      <p:sp>
        <p:nvSpPr>
          <p:cNvPr id="524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525" name="android_market_scheme_links.png" descr="android_market_scheme_lin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346" y="3277389"/>
            <a:ext cx="20131308" cy="61013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market://details?id=dev.wof.deeplinksolutionsession.exampleapp&amp;url=exampleapp%3A%2F%2F"/>
          <p:cNvSpPr txBox="1"/>
          <p:nvPr/>
        </p:nvSpPr>
        <p:spPr>
          <a:xfrm>
            <a:off x="2271451" y="10270501"/>
            <a:ext cx="19841097" cy="546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market://details?id=dev.wof.deeplinksolutionsession.exampleapp&amp;url=exampleapp%3A%2F%2F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4. Scheme 딥링크 - Intent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Intent Scheme</a:t>
            </a:r>
          </a:p>
        </p:txBody>
      </p:sp>
      <p:sp>
        <p:nvSpPr>
          <p:cNvPr id="529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30" name="scheme: intent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374649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scheme: intent</a:t>
            </a:r>
          </a:p>
          <a:p>
            <a:pPr marL="374649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host, path, query, …: custom uri scheme url 의 값</a:t>
            </a:r>
          </a:p>
          <a:p>
            <a:pPr marL="374649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fragment:</a:t>
            </a:r>
          </a:p>
          <a:p>
            <a:pPr lvl="1" marL="734313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#Intent;</a:t>
            </a:r>
          </a:p>
          <a:p>
            <a:pPr lvl="1" marL="734313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scheme={custom uri scheme url 의 scheme};</a:t>
            </a:r>
          </a:p>
          <a:p>
            <a:pPr lvl="1" marL="734313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package={앱의 package};</a:t>
            </a:r>
          </a:p>
          <a:p>
            <a:pPr lvl="1" marL="734313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(optional) S.browser_fallback_url={앱이 설치안되어 있을 때 이동할 url};</a:t>
            </a:r>
          </a:p>
          <a:p>
            <a:pPr lvl="1" marL="734313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end;</a:t>
            </a:r>
          </a:p>
          <a:p>
            <a:pPr lvl="1" marL="734313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</a:p>
          <a:p>
            <a:pPr marL="374649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설명: 앱이 있으면 앱을 custom uri scheme url 으로 열고 아니면 아무동작하지 않거나, S.browser_fallback_url 이 있으면 그 url 로 이동함</a:t>
            </a:r>
          </a:p>
          <a:p>
            <a:pPr marL="374649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특성: 선택창이 표시되지 않음</a:t>
            </a:r>
          </a:p>
          <a:p>
            <a:pPr marL="374649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특성: 앱마다 S.browser_fallback_url 을 지원하지 않는 경우가 있음</a:t>
            </a:r>
          </a:p>
          <a:p>
            <a:pPr marL="374649" indent="-374649" defTabSz="1438619">
              <a:lnSpc>
                <a:spcPct val="80000"/>
              </a:lnSpc>
              <a:spcBef>
                <a:spcPts val="2600"/>
              </a:spcBef>
              <a:defRPr sz="2949">
                <a:solidFill>
                  <a:srgbClr val="FFFFFF"/>
                </a:solidFill>
              </a:defRPr>
            </a:pPr>
            <a:r>
              <a:t>특성: 앱마다 앱이 설치되어 있지 않으면 무조건 스토어가 열리는 경우가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4. Scheme 딥링크 - Intent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Intent Scheme</a:t>
            </a:r>
          </a:p>
        </p:txBody>
      </p:sp>
      <p:sp>
        <p:nvSpPr>
          <p:cNvPr id="533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34" name="Example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Example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앱을 열고 싶은 URL: exampleapp://main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Intent Scheme URL: intent://main#Intent;scheme=exampleapp;package=dev.wof.deeplinksolutionsession.exampleapp;end;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4. Scheme 딥링크 - Intent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Intent Scheme</a:t>
            </a:r>
          </a:p>
        </p:txBody>
      </p:sp>
      <p:sp>
        <p:nvSpPr>
          <p:cNvPr id="537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38" name="응용: Store Fallback 하는 Intent Scheme URL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406400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응용: Store Fallback 하는 Intent Scheme URL</a:t>
            </a:r>
          </a:p>
          <a:p>
            <a:pPr lvl="1" marL="796543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앱을 열고 싶은 URL: exampleapp://main</a:t>
            </a:r>
          </a:p>
          <a:p>
            <a:pPr lvl="1" marL="796543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Intent Scheme URL:</a:t>
            </a:r>
          </a:p>
          <a:p>
            <a:pPr lvl="2" marL="1186687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intent://details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?id=dev.wof.deeplinksolutionsession.exampleapp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&amp;url=exampleapp%3A%3F%3Fmain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#Intent;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scheme=market;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package=com.android.vending;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end;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</a:p>
          <a:p>
            <a:pPr marL="406400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설명: Google Play Store 를 Intent Scheme URL 로 지정해서 열고, 앱이 설치되어 있을 때 딥링크로 열리도록 설정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4. Scheme 딥링크 - Intent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Intent Scheme</a:t>
            </a:r>
          </a:p>
        </p:txBody>
      </p:sp>
      <p:sp>
        <p:nvSpPr>
          <p:cNvPr id="54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42" name="응용: Web Fallback 하는 Intent Scheme URL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406400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응용: Web Fallback 하는 Intent Scheme URL</a:t>
            </a:r>
          </a:p>
          <a:p>
            <a:pPr lvl="1" marL="796543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앱을 열고 싶은 URL: exampleapp://main</a:t>
            </a:r>
          </a:p>
          <a:p>
            <a:pPr lvl="1" marL="796543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Web Fallback URL: https://2022.jsconf.kr</a:t>
            </a:r>
          </a:p>
          <a:p>
            <a:pPr lvl="1" marL="796543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Intent Scheme URL:</a:t>
            </a:r>
          </a:p>
          <a:p>
            <a:pPr lvl="2" marL="1186687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intent://main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#Intent;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scheme=exampleapp;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package=dev.wof.deeplinksolutionsession.exampleapp;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S.browser_fallback_url=https%3A%2F%2F2022.jsconf.kr;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end;</a:t>
            </a:r>
          </a:p>
          <a:p>
            <a:pPr lvl="3" marL="1576831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</a:p>
          <a:p>
            <a:pPr marL="406400" indent="-406400" defTabSz="1560536">
              <a:lnSpc>
                <a:spcPct val="80000"/>
              </a:lnSpc>
              <a:spcBef>
                <a:spcPts val="2800"/>
              </a:spcBef>
              <a:defRPr sz="3200">
                <a:solidFill>
                  <a:srgbClr val="FFFFFF"/>
                </a:solidFill>
              </a:defRPr>
            </a:pPr>
            <a:r>
              <a:t>설명: 테스트앱을 지정해서 열고, 앱이 없으면 Web Fallback URL 로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y 딥링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Why 딥링크</a:t>
            </a:r>
          </a:p>
        </p:txBody>
      </p:sp>
      <p:sp>
        <p:nvSpPr>
          <p:cNvPr id="18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182" name="앱의 사용자 경험이 좋아짐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앱의 사용자 경험이 좋아짐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앱의 사용자 이탈율을 줄여줌</a:t>
            </a:r>
          </a:p>
          <a:p>
            <a:pPr marL="0" indent="0">
              <a:lnSpc>
                <a:spcPct val="50000"/>
              </a:lnSpc>
              <a:buSzTx/>
              <a:buNone/>
              <a:defRPr sz="4300">
                <a:solidFill>
                  <a:srgbClr val="FFFFFF"/>
                </a:solidFill>
              </a:defRPr>
            </a:pPr>
            <a:r>
              <a:t>=&gt; 사용자에게 앱 사용을 유도하기 위해서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앱은 더 편리한 기능을 제공할 수 있음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앱은 더 많은 사용자의 정보를 얻을 수 있음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더 좋은 상품을 만드는데 활용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더 관심가질 상품을 제공하는데 활용</a:t>
            </a:r>
          </a:p>
          <a:p>
            <a:pPr marL="0" indent="0">
              <a:lnSpc>
                <a:spcPct val="50000"/>
              </a:lnSpc>
              <a:buSzTx/>
              <a:buNone/>
              <a:defRPr sz="4300">
                <a:solidFill>
                  <a:srgbClr val="FFFFFF"/>
                </a:solidFill>
              </a:defRPr>
            </a:pPr>
            <a:r>
              <a:t>=&gt;높은 매출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4. Scheme 딥링크 - Intent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Intent Scheme</a:t>
            </a:r>
          </a:p>
        </p:txBody>
      </p:sp>
      <p:sp>
        <p:nvSpPr>
          <p:cNvPr id="54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546" name="android_intent_scheme_links.png" descr="android_intent_scheme_lin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6622" y="2878022"/>
            <a:ext cx="14250756" cy="8706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49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50" name="constant/support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constant/support.ts</a:t>
            </a:r>
          </a:p>
        </p:txBody>
      </p:sp>
      <p:sp>
        <p:nvSpPr>
          <p:cNvPr id="551" name="android: {         facebook_messenger: { scheme: false, market: true, intent: false },…"/>
          <p:cNvSpPr txBox="1"/>
          <p:nvPr/>
        </p:nvSpPr>
        <p:spPr>
          <a:xfrm>
            <a:off x="2099416" y="6490584"/>
            <a:ext cx="20185168" cy="2133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android:</a:t>
            </a:r>
            <a:r>
              <a:rPr>
                <a:solidFill>
                  <a:srgbClr val="D4D4D4"/>
                </a:solidFill>
              </a:rPr>
              <a:t> {</a:t>
            </a:r>
            <a:br>
              <a:rPr>
                <a:solidFill>
                  <a:srgbClr val="D4D4D4"/>
                </a:solidFill>
              </a:rPr>
            </a:br>
            <a:r>
              <a:rPr>
                <a:solidFill>
                  <a:srgbClr val="D4D4D4"/>
                </a:solidFill>
              </a:rPr>
              <a:t>        </a:t>
            </a:r>
            <a:r>
              <a:t>facebook_messenger:</a:t>
            </a:r>
            <a:r>
              <a:rPr>
                <a:solidFill>
                  <a:srgbClr val="D4D4D4"/>
                </a:solidFill>
              </a:rPr>
              <a:t> { </a:t>
            </a:r>
            <a:r>
              <a:t>scheme: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false</a:t>
            </a:r>
            <a:r>
              <a:rPr>
                <a:solidFill>
                  <a:srgbClr val="D4D4D4"/>
                </a:solidFill>
              </a:rPr>
              <a:t>, </a:t>
            </a:r>
            <a:r>
              <a:t>market: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true</a:t>
            </a:r>
            <a:r>
              <a:rPr>
                <a:solidFill>
                  <a:srgbClr val="D4D4D4"/>
                </a:solidFill>
              </a:rPr>
              <a:t>, </a:t>
            </a:r>
            <a:r>
              <a:t>intent: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false</a:t>
            </a:r>
            <a:r>
              <a:rPr>
                <a:solidFill>
                  <a:srgbClr val="D4D4D4"/>
                </a:solidFill>
              </a:rPr>
              <a:t> },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other:</a:t>
            </a:r>
            <a:r>
              <a:t> { </a:t>
            </a:r>
            <a:r>
              <a:rPr>
                <a:solidFill>
                  <a:srgbClr val="9CDCFE"/>
                </a:solidFill>
              </a:rPr>
              <a:t>scheme:</a:t>
            </a:r>
            <a:r>
              <a:t> </a:t>
            </a:r>
            <a:r>
              <a:rPr>
                <a:solidFill>
                  <a:srgbClr val="569CD6"/>
                </a:solidFill>
              </a:rPr>
              <a:t>false</a:t>
            </a:r>
            <a:r>
              <a:t>, </a:t>
            </a:r>
            <a:r>
              <a:rPr>
                <a:solidFill>
                  <a:srgbClr val="9CDCFE"/>
                </a:solidFill>
              </a:rPr>
              <a:t>market:</a:t>
            </a:r>
            <a:r>
              <a:t> 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, </a:t>
            </a:r>
            <a:r>
              <a:rPr>
                <a:solidFill>
                  <a:srgbClr val="9CDCFE"/>
                </a:solidFill>
              </a:rPr>
              <a:t>intent:</a:t>
            </a:r>
            <a:r>
              <a:t> 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 },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54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55" name="utility/user_agent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utility/user_agent.ts</a:t>
            </a:r>
          </a:p>
        </p:txBody>
      </p:sp>
      <p:sp>
        <p:nvSpPr>
          <p:cNvPr id="556" name="const app = (…"/>
          <p:cNvSpPr txBox="1"/>
          <p:nvPr/>
        </p:nvSpPr>
        <p:spPr>
          <a:xfrm>
            <a:off x="4335884" y="5204210"/>
            <a:ext cx="15712232" cy="2324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FC1FF"/>
                </a:solidFill>
              </a:rPr>
              <a:t>app</a:t>
            </a:r>
            <a:r>
              <a:rPr>
                <a:solidFill>
                  <a:srgbClr val="D4D4D4"/>
                </a:solidFill>
              </a:rPr>
              <a:t> = (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check_iOS_Safari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) ? </a:t>
            </a:r>
            <a:r>
              <a:rPr>
                <a:solidFill>
                  <a:srgbClr val="CE9178"/>
                </a:solidFill>
              </a:rPr>
              <a:t>'safari'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: </a:t>
            </a:r>
            <a:r>
              <a:t>check_Facebook_Messenger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) ? </a:t>
            </a:r>
            <a:r>
              <a:rPr>
                <a:solidFill>
                  <a:srgbClr val="CE9178"/>
                </a:solidFill>
              </a:rPr>
              <a:t>'facebook_messenger'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: </a:t>
            </a:r>
            <a:r>
              <a:rPr>
                <a:solidFill>
                  <a:srgbClr val="CE9178"/>
                </a:solidFill>
              </a:rPr>
              <a:t>'other'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)</a:t>
            </a:r>
          </a:p>
        </p:txBody>
      </p:sp>
      <p:sp>
        <p:nvSpPr>
          <p:cNvPr id="557" name="const check_Facebook_Messenger = (userAgent: string) =&gt; (…"/>
          <p:cNvSpPr txBox="1"/>
          <p:nvPr/>
        </p:nvSpPr>
        <p:spPr>
          <a:xfrm>
            <a:off x="2959595" y="8258029"/>
            <a:ext cx="18464809" cy="1879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check_Facebook_Messenger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1696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</a:t>
            </a:r>
            <a:r>
              <a:rPr>
                <a:solidFill>
                  <a:srgbClr val="D7BA7D"/>
                </a:solidFill>
              </a:rPr>
              <a:t>\[</a:t>
            </a:r>
            <a:r>
              <a:rPr>
                <a:solidFill>
                  <a:srgbClr val="CE9178"/>
                </a:solidFill>
              </a:rPr>
              <a:t>(</a:t>
            </a:r>
            <a:r>
              <a:t>FBAN</a:t>
            </a:r>
            <a:r>
              <a:rPr>
                <a:solidFill>
                  <a:srgbClr val="D7BA7D"/>
                </a:solidFill>
              </a:rPr>
              <a:t>\/</a:t>
            </a:r>
            <a:r>
              <a:rPr>
                <a:solidFill>
                  <a:srgbClr val="CE9178"/>
                </a:solidFill>
              </a:rPr>
              <a:t>(?:</a:t>
            </a:r>
            <a:r>
              <a:t>MessengerLiteForiOS</a:t>
            </a:r>
            <a:r>
              <a:rPr>
                <a:solidFill>
                  <a:srgbClr val="DCDCAA"/>
                </a:solidFill>
              </a:rPr>
              <a:t>|</a:t>
            </a:r>
            <a:r>
              <a:t>MessengerForiOS</a:t>
            </a:r>
            <a:r>
              <a:rPr>
                <a:solidFill>
                  <a:srgbClr val="CE9178"/>
                </a:solidFill>
              </a:rPr>
              <a:t>)</a:t>
            </a:r>
            <a:r>
              <a:rPr>
                <a:solidFill>
                  <a:srgbClr val="DCDCAA"/>
                </a:solidFill>
              </a:rPr>
              <a:t>|</a:t>
            </a:r>
            <a:r>
              <a:t>FB_IAB</a:t>
            </a:r>
            <a:r>
              <a:rPr>
                <a:solidFill>
                  <a:srgbClr val="D7BA7D"/>
                </a:solidFill>
              </a:rPr>
              <a:t>\/</a:t>
            </a:r>
            <a:r>
              <a:rPr>
                <a:solidFill>
                  <a:srgbClr val="CE9178"/>
                </a:solidFill>
              </a:rPr>
              <a:t>(?:</a:t>
            </a:r>
            <a:r>
              <a:t>MESSENGER</a:t>
            </a:r>
            <a:r>
              <a:rPr>
                <a:solidFill>
                  <a:srgbClr val="DCDCAA"/>
                </a:solidFill>
              </a:rPr>
              <a:t>|</a:t>
            </a:r>
            <a:r>
              <a:t>Orca-Android</a:t>
            </a:r>
            <a:r>
              <a:rPr>
                <a:solidFill>
                  <a:srgbClr val="CE9178"/>
                </a:solidFill>
              </a:rPr>
              <a:t>))</a:t>
            </a:r>
            <a:r>
              <a:t>/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test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6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61" name="service/market_scheme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service/market_scheme_service.ts</a:t>
            </a:r>
          </a:p>
        </p:txBody>
      </p:sp>
      <p:sp>
        <p:nvSpPr>
          <p:cNvPr id="562" name="import { APPLICATION } from '../constant/application'…"/>
          <p:cNvSpPr txBox="1"/>
          <p:nvPr/>
        </p:nvSpPr>
        <p:spPr>
          <a:xfrm>
            <a:off x="6079182" y="3872493"/>
            <a:ext cx="12225636" cy="8039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9CDCFE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 }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'../constant/application'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createDependency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createMarketSchemeService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createMarketSchemeService</a:t>
            </a:r>
            <a:r>
              <a:rPr>
                <a:solidFill>
                  <a:srgbClr val="D4D4D4"/>
                </a:solidFill>
              </a:rPr>
              <a:t> = (): </a:t>
            </a:r>
            <a:r>
              <a:rPr>
                <a:solidFill>
                  <a:srgbClr val="4EC9B0"/>
                </a:solidFill>
              </a:rPr>
              <a:t>MarketSchemeService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 } =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createMarketSchemeService</a:t>
            </a:r>
            <a:r>
              <a:rPr>
                <a:solidFill>
                  <a:srgbClr val="D4D4D4"/>
                </a:solidFill>
              </a:rPr>
              <a:t>()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…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MarketSchemeService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: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createMarketSchemeService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{ </a:t>
            </a:r>
            <a:r>
              <a:t>MarketSchemeService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6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66" name="service/market_scheme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service/market_scheme_service.ts</a:t>
            </a:r>
          </a:p>
        </p:txBody>
      </p:sp>
      <p:sp>
        <p:nvSpPr>
          <p:cNvPr id="567" name="const renderStoreFallback = (deeplink: string) =&gt; `…"/>
          <p:cNvSpPr txBox="1"/>
          <p:nvPr/>
        </p:nvSpPr>
        <p:spPr>
          <a:xfrm>
            <a:off x="4641726" y="4945921"/>
            <a:ext cx="15100549" cy="5689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a.href = '</a:t>
            </a:r>
            <a:r>
              <a:rPr>
                <a:solidFill>
                  <a:srgbClr val="569CD6"/>
                </a:solidFill>
              </a:rPr>
              <a:t>${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    </a:t>
            </a:r>
            <a:r>
              <a:t>`market://details`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+ </a:t>
            </a:r>
            <a:r>
              <a:rPr>
                <a:solidFill>
                  <a:srgbClr val="CE9178"/>
                </a:solidFill>
              </a:rPr>
              <a:t>`?id=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t>.</a:t>
            </a:r>
            <a:r>
              <a:rPr>
                <a:solidFill>
                  <a:srgbClr val="9CDCFE"/>
                </a:solidFill>
              </a:rPr>
              <a:t>android</a:t>
            </a:r>
            <a:r>
              <a:t>.</a:t>
            </a:r>
            <a:r>
              <a:rPr>
                <a:solidFill>
                  <a:srgbClr val="9CDCFE"/>
                </a:solidFill>
              </a:rPr>
              <a:t>package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`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+ </a:t>
            </a:r>
            <a:r>
              <a:rPr>
                <a:solidFill>
                  <a:srgbClr val="CE9178"/>
                </a:solidFill>
              </a:rPr>
              <a:t>`&amp;url=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CDCAA"/>
                </a:solidFill>
              </a:rPr>
              <a:t>encodeURIComponent</a:t>
            </a:r>
            <a:r>
              <a:t>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t>)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`</a:t>
            </a: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';</a:t>
            </a: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7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71" name="service/intent_scheme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service/intent_scheme_service.ts</a:t>
            </a:r>
          </a:p>
        </p:txBody>
      </p:sp>
      <p:sp>
        <p:nvSpPr>
          <p:cNvPr id="572" name="import { APPLICATION } from '../constant/application'…"/>
          <p:cNvSpPr txBox="1"/>
          <p:nvPr/>
        </p:nvSpPr>
        <p:spPr>
          <a:xfrm>
            <a:off x="6904955" y="3891417"/>
            <a:ext cx="10574090" cy="79248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9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9CDCFE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 }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'../constant/application'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9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createDependency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createIntentSchemeService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createIntentSchemeService</a:t>
            </a:r>
            <a:r>
              <a:rPr>
                <a:solidFill>
                  <a:srgbClr val="D4D4D4"/>
                </a:solidFill>
              </a:rPr>
              <a:t> = (): </a:t>
            </a:r>
            <a:r>
              <a:rPr>
                <a:solidFill>
                  <a:srgbClr val="4EC9B0"/>
                </a:solidFill>
              </a:rPr>
              <a:t>IntentSchemeService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 } =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createIntentSchemeService</a:t>
            </a:r>
            <a:r>
              <a:rPr>
                <a:solidFill>
                  <a:srgbClr val="D4D4D4"/>
                </a:solidFill>
              </a:rPr>
              <a:t>()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 = ...</a:t>
            </a: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9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9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IntentSchemeService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: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: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fallback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19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9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createIntentSchemeService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9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{ </a:t>
            </a:r>
            <a:r>
              <a:t>IntentSchemeService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7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76" name="service/intent_scheme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service/intent_scheme_service.ts</a:t>
            </a:r>
          </a:p>
        </p:txBody>
      </p:sp>
      <p:sp>
        <p:nvSpPr>
          <p:cNvPr id="577" name="const renderStoreFallback = (deeplink: string) =&gt; `…"/>
          <p:cNvSpPr txBox="1"/>
          <p:nvPr/>
        </p:nvSpPr>
        <p:spPr>
          <a:xfrm>
            <a:off x="5712171" y="4465703"/>
            <a:ext cx="12959657" cy="67691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a.href = '</a:t>
            </a:r>
            <a:r>
              <a:rPr>
                <a:solidFill>
                  <a:srgbClr val="569CD6"/>
                </a:solidFill>
              </a:rPr>
              <a:t>${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    </a:t>
            </a:r>
            <a:r>
              <a:t>`intent://details`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+ </a:t>
            </a:r>
            <a:r>
              <a:rPr>
                <a:solidFill>
                  <a:srgbClr val="CE9178"/>
                </a:solidFill>
              </a:rPr>
              <a:t>`?id=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t>.</a:t>
            </a:r>
            <a:r>
              <a:rPr>
                <a:solidFill>
                  <a:srgbClr val="9CDCFE"/>
                </a:solidFill>
              </a:rPr>
              <a:t>android</a:t>
            </a:r>
            <a:r>
              <a:t>.</a:t>
            </a:r>
            <a:r>
              <a:rPr>
                <a:solidFill>
                  <a:srgbClr val="9CDCFE"/>
                </a:solidFill>
              </a:rPr>
              <a:t>package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`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+ </a:t>
            </a:r>
            <a:r>
              <a:rPr>
                <a:solidFill>
                  <a:srgbClr val="CE9178"/>
                </a:solidFill>
              </a:rPr>
              <a:t>`&amp;url=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CDCAA"/>
                </a:solidFill>
              </a:rPr>
              <a:t>encodeURIComponent</a:t>
            </a:r>
            <a:r>
              <a:t>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t>)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`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+ </a:t>
            </a:r>
            <a:r>
              <a:rPr>
                <a:solidFill>
                  <a:srgbClr val="CE9178"/>
                </a:solidFill>
              </a:rPr>
              <a:t>`#Intent;`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+ </a:t>
            </a:r>
            <a:r>
              <a:rPr>
                <a:solidFill>
                  <a:srgbClr val="CE9178"/>
                </a:solidFill>
              </a:rPr>
              <a:t>`scheme=market;`</a:t>
            </a: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    + </a:t>
            </a:r>
            <a:r>
              <a:t>`package=com.android.vending;`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+ </a:t>
            </a:r>
            <a:r>
              <a:rPr>
                <a:solidFill>
                  <a:srgbClr val="CE9178"/>
                </a:solidFill>
              </a:rPr>
              <a:t>`end;`</a:t>
            </a:r>
          </a:p>
          <a:p>
            <a:pPr algn="l" defTabSz="457200">
              <a:defRPr sz="3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';</a:t>
            </a: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80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81" name="service/intent_scheme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service/intent_scheme_service.ts</a:t>
            </a:r>
          </a:p>
        </p:txBody>
      </p:sp>
      <p:sp>
        <p:nvSpPr>
          <p:cNvPr id="582" name="const renderWebFallback = (deeplink: string, fallback: string) =&gt; {…"/>
          <p:cNvSpPr txBox="1"/>
          <p:nvPr/>
        </p:nvSpPr>
        <p:spPr>
          <a:xfrm>
            <a:off x="4584380" y="4353045"/>
            <a:ext cx="15215240" cy="67310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renderWebFallback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fallback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deeplinkURL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URL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 </a:t>
            </a:r>
            <a:r>
              <a:rPr>
                <a:solidFill>
                  <a:srgbClr val="CE9178"/>
                </a:solidFill>
              </a:rPr>
              <a:t>`</a:t>
            </a: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&lt;script&gt;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a.href = '</a:t>
            </a:r>
            <a:r>
              <a:rPr>
                <a:solidFill>
                  <a:srgbClr val="569CD6"/>
                </a:solidFill>
              </a:rPr>
              <a:t>${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t>.</a:t>
            </a:r>
            <a:r>
              <a:rPr>
                <a:solidFill>
                  <a:srgbClr val="DCDCAA"/>
                </a:solidFill>
              </a:rPr>
              <a:t>replace</a:t>
            </a:r>
            <a:r>
              <a:t>(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DCDCAA"/>
                </a:solidFill>
              </a:rPr>
              <a:t>^</a:t>
            </a:r>
            <a:r>
              <a:rPr>
                <a:solidFill>
                  <a:srgbClr val="CE9178"/>
                </a:solidFill>
              </a:rPr>
              <a:t>[^</a:t>
            </a:r>
            <a:r>
              <a:rPr>
                <a:solidFill>
                  <a:srgbClr val="D16969"/>
                </a:solidFill>
              </a:rPr>
              <a:t>:</a:t>
            </a:r>
            <a:r>
              <a:rPr>
                <a:solidFill>
                  <a:srgbClr val="CE9178"/>
                </a:solidFill>
              </a:rPr>
              <a:t>]</a:t>
            </a:r>
            <a:r>
              <a:rPr>
                <a:solidFill>
                  <a:srgbClr val="D7BA7D"/>
                </a:solidFill>
              </a:rPr>
              <a:t>*\:</a:t>
            </a:r>
            <a:r>
              <a:rPr>
                <a:solidFill>
                  <a:srgbClr val="D16969"/>
                </a:solidFill>
              </a:rPr>
              <a:t>/</a:t>
            </a:r>
            <a:r>
              <a:t>, </a:t>
            </a:r>
            <a:r>
              <a:rPr>
                <a:solidFill>
                  <a:srgbClr val="CE9178"/>
                </a:solidFill>
              </a:rPr>
              <a:t>'intent:'</a:t>
            </a:r>
            <a:r>
              <a:t>)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+ </a:t>
            </a:r>
            <a:r>
              <a:rPr>
                <a:solidFill>
                  <a:srgbClr val="CE9178"/>
                </a:solidFill>
              </a:rPr>
              <a:t>`#Intent;`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+ </a:t>
            </a:r>
            <a:r>
              <a:rPr>
                <a:solidFill>
                  <a:srgbClr val="CE9178"/>
                </a:solidFill>
              </a:rPr>
              <a:t>`scheme=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4FC1FF"/>
                </a:solidFill>
              </a:rPr>
              <a:t>deeplinkURL</a:t>
            </a:r>
            <a:r>
              <a:t>.</a:t>
            </a:r>
            <a:r>
              <a:rPr>
                <a:solidFill>
                  <a:srgbClr val="9CDCFE"/>
                </a:solidFill>
              </a:rPr>
              <a:t>protocol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;`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+ </a:t>
            </a:r>
            <a:r>
              <a:rPr>
                <a:solidFill>
                  <a:srgbClr val="CE9178"/>
                </a:solidFill>
              </a:rPr>
              <a:t>`package=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t>.</a:t>
            </a:r>
            <a:r>
              <a:rPr>
                <a:solidFill>
                  <a:srgbClr val="9CDCFE"/>
                </a:solidFill>
              </a:rPr>
              <a:t>android</a:t>
            </a:r>
            <a:r>
              <a:t>.</a:t>
            </a:r>
            <a:r>
              <a:rPr>
                <a:solidFill>
                  <a:srgbClr val="9CDCFE"/>
                </a:solidFill>
              </a:rPr>
              <a:t>package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;`</a:t>
            </a: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        + </a:t>
            </a:r>
            <a:r>
              <a:t>`S.browser_fallback_url=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CDCAA"/>
                </a:solidFill>
              </a:rPr>
              <a:t>encodeURIComponent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fallback</a:t>
            </a:r>
            <a:r>
              <a:rPr>
                <a:solidFill>
                  <a:srgbClr val="D4D4D4"/>
                </a:solidFill>
              </a:rPr>
              <a:t>)</a:t>
            </a:r>
            <a:r>
              <a:rPr>
                <a:solidFill>
                  <a:srgbClr val="569CD6"/>
                </a:solidFill>
              </a:rPr>
              <a:t>}</a:t>
            </a:r>
            <a:r>
              <a:t>;`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+ </a:t>
            </a:r>
            <a:r>
              <a:rPr>
                <a:solidFill>
                  <a:srgbClr val="CE9178"/>
                </a:solidFill>
              </a:rPr>
              <a:t>`end;`</a:t>
            </a: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';</a:t>
            </a: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4. Scheme 딥링크 - 개선하기 - Android - 테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 - 테스트</a:t>
            </a:r>
          </a:p>
        </p:txBody>
      </p:sp>
      <p:sp>
        <p:nvSpPr>
          <p:cNvPr id="58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586" name="화면 기록 2022-09-15 오전 3.45.13.mov" descr="화면 기록 2022-09-15 오전 3.45.13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089898" y="2806306"/>
            <a:ext cx="4204204" cy="8850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9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8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86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4. Scheme 딥링크 - 개선하기 - Android - 테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 - 테스트</a:t>
            </a:r>
          </a:p>
        </p:txBody>
      </p:sp>
      <p:sp>
        <p:nvSpPr>
          <p:cNvPr id="589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590" name="화면 기록 2022-09-15 오전 3.45.13.mov" descr="화면 기록 2022-09-15 오전 3.45.13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089898" y="2806306"/>
            <a:ext cx="4204204" cy="8850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9" fill="hold"/>
                                        <p:tgtEl>
                                          <p:spTgt spid="5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9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9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9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딥링크의 문제를 해결하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딥링크의 문제를 해결하자</a:t>
            </a:r>
          </a:p>
        </p:txBody>
      </p:sp>
      <p:sp>
        <p:nvSpPr>
          <p:cNvPr id="18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186" name="작동여부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작동여부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문제: 앱이 설치되어 있어야만 작동한다.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해결: 앱이 설치되어 있지 않을 때, 스토어나 웹으로 이동하는 기능을 개발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신뢰성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문제: 그때그때 다르게 동작한다.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해결: 상황마다 최적화된 딥링크 기술, 방법을 적용</a:t>
            </a:r>
          </a:p>
          <a:p>
            <a:pPr marL="609599" indent="-609599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비용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문제: 추가 개발이 필요</a:t>
            </a:r>
          </a:p>
          <a:p>
            <a:pPr lvl="1">
              <a:lnSpc>
                <a:spcPct val="50000"/>
              </a:lnSpc>
              <a:defRPr sz="4300">
                <a:solidFill>
                  <a:srgbClr val="FFFFFF"/>
                </a:solidFill>
              </a:defRPr>
            </a:pPr>
            <a:r>
              <a:t>해결: 솔루션화 하여 제공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93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94" name="에러 케이스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469900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에러 케이스</a:t>
            </a:r>
          </a:p>
          <a:p>
            <a:pPr lvl="1" marL="921004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Android Chrome 복사 붙여넣기 Store Fallback =&gt; 아무동작도 하지 않게 됨</a:t>
            </a:r>
          </a:p>
          <a:p>
            <a:pPr lvl="1" marL="921004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Android Chrome 복사 붙여넣기 Web Fallback =&gt; 앱이 설치되어 있어도 Fallback 으로 이동함</a:t>
            </a:r>
          </a:p>
          <a:p>
            <a:pPr marL="469900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원인 =&gt; Android Chrome 은 정책상 복사 붙여넣기로 URL 을 열면, </a:t>
            </a:r>
            <a:r>
              <a:rPr b="1" u="sng"/>
              <a:t>다음 유저 클릭까지 모든 딥링크 시도가 실패</a:t>
            </a:r>
            <a:r>
              <a:t>함</a:t>
            </a:r>
          </a:p>
          <a:p>
            <a:pPr marL="469900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해결 =&gt; 딥링크 시도를 하기 이전에 HTML Alert 를 표시해서 유저 클릭을 강제하기</a:t>
            </a:r>
          </a:p>
          <a:p>
            <a:pPr lvl="1" marL="921004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=&gt; 하지만 이것은 UX 를 희생하는 방법 =&gt; 타협이 필요함</a:t>
            </a:r>
          </a:p>
          <a:p>
            <a:pPr lvl="1" marL="921004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=&gt; Store Fallback 은 앱이 설치되어 있을 때 스토어로 이동하는 것은 많이 어색함</a:t>
            </a:r>
          </a:p>
          <a:p>
            <a:pPr lvl="2" marL="1372108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=&gt; 딥링크를 시도하고, HTML Alert 를 그리는 방식으로 해결</a:t>
            </a:r>
          </a:p>
          <a:p>
            <a:pPr lvl="1" marL="921004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=&gt; Web Fallback 은 앱이 설치되어 있을 때 웹으로 이동하는 것은 많이 어색하지 않음</a:t>
            </a:r>
          </a:p>
          <a:p>
            <a:pPr lvl="2" marL="1372108" indent="-469900" defTabSz="1804370">
              <a:lnSpc>
                <a:spcPct val="80000"/>
              </a:lnSpc>
              <a:spcBef>
                <a:spcPts val="3300"/>
              </a:spcBef>
              <a:defRPr sz="3700">
                <a:solidFill>
                  <a:srgbClr val="FFFFFF"/>
                </a:solidFill>
              </a:defRPr>
            </a:pPr>
            <a:r>
              <a:t>=&gt; 비정상 동작을 감수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597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598" name="utility/user_agent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utility/user_agent.ts</a:t>
            </a:r>
          </a:p>
        </p:txBody>
      </p:sp>
      <p:sp>
        <p:nvSpPr>
          <p:cNvPr id="599" name="const check_Chrome = (userAgent: string) =&gt; (…"/>
          <p:cNvSpPr txBox="1"/>
          <p:nvPr/>
        </p:nvSpPr>
        <p:spPr>
          <a:xfrm>
            <a:off x="6113589" y="6800260"/>
            <a:ext cx="12156822" cy="1625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check_Chrome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userAgent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CE9178"/>
                </a:solidFill>
              </a:rPr>
              <a:t>(</a:t>
            </a:r>
            <a:r>
              <a:rPr>
                <a:solidFill>
                  <a:srgbClr val="D16969"/>
                </a:solidFill>
              </a:rPr>
              <a:t>Chrome</a:t>
            </a:r>
            <a:r>
              <a:rPr>
                <a:solidFill>
                  <a:srgbClr val="DCDCAA"/>
                </a:solidFill>
              </a:rPr>
              <a:t>|</a:t>
            </a:r>
            <a:r>
              <a:rPr>
                <a:solidFill>
                  <a:srgbClr val="D16969"/>
                </a:solidFill>
              </a:rPr>
              <a:t>CrMo</a:t>
            </a:r>
            <a:r>
              <a:rPr>
                <a:solidFill>
                  <a:srgbClr val="DCDCAA"/>
                </a:solidFill>
              </a:rPr>
              <a:t>|</a:t>
            </a:r>
            <a:r>
              <a:rPr>
                <a:solidFill>
                  <a:srgbClr val="D16969"/>
                </a:solidFill>
              </a:rPr>
              <a:t>CriOS</a:t>
            </a:r>
            <a:r>
              <a:rPr>
                <a:solidFill>
                  <a:srgbClr val="CE9178"/>
                </a:solidFill>
              </a:rPr>
              <a:t>)</a:t>
            </a:r>
            <a:r>
              <a:rPr>
                <a:solidFill>
                  <a:srgbClr val="D7BA7D"/>
                </a:solidFill>
              </a:rPr>
              <a:t>\/</a:t>
            </a:r>
            <a:r>
              <a:rPr>
                <a:solidFill>
                  <a:srgbClr val="D16969"/>
                </a:solidFill>
              </a:rPr>
              <a:t>/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test</a:t>
            </a:r>
            <a:r>
              <a:rPr>
                <a:solidFill>
                  <a:srgbClr val="D4D4D4"/>
                </a:solidFill>
              </a:rPr>
              <a:t>(</a:t>
            </a:r>
            <a:r>
              <a:t>userAgent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602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603" name="service/android_chrome_store_fallback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service/android_chrome_store_fallback_service.ts</a:t>
            </a:r>
          </a:p>
        </p:txBody>
      </p:sp>
      <p:sp>
        <p:nvSpPr>
          <p:cNvPr id="604" name="import { APPLICATION } from '../constant/application'…"/>
          <p:cNvSpPr txBox="1"/>
          <p:nvPr/>
        </p:nvSpPr>
        <p:spPr>
          <a:xfrm>
            <a:off x="4565265" y="3980317"/>
            <a:ext cx="15253470" cy="77216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9CDCFE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 }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'../constant/application'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4FC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createDependency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createAndroidChromeStoreFallbackService</a:t>
            </a:r>
            <a:r>
              <a:rPr>
                <a:solidFill>
                  <a:srgbClr val="D4D4D4"/>
                </a:solidFill>
              </a:rPr>
              <a:t> = ()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({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APPLICATION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createAndroidChromeStoreFallbackService</a:t>
            </a:r>
            <a:r>
              <a:rPr>
                <a:solidFill>
                  <a:srgbClr val="D4D4D4"/>
                </a:solidFill>
              </a:rPr>
              <a:t> = (): </a:t>
            </a:r>
            <a:r>
              <a:rPr>
                <a:solidFill>
                  <a:srgbClr val="4EC9B0"/>
                </a:solidFill>
              </a:rPr>
              <a:t>AndroidChromeStoreFallbackService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{ 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rPr>
                <a:solidFill>
                  <a:srgbClr val="D4D4D4"/>
                </a:solidFill>
              </a:rPr>
              <a:t> } = </a:t>
            </a:r>
            <a:r>
              <a:rPr>
                <a:solidFill>
                  <a:srgbClr val="4FC1FF"/>
                </a:solidFill>
              </a:rPr>
              <a:t>createDependency</a:t>
            </a:r>
            <a:r>
              <a:rPr>
                <a:solidFill>
                  <a:srgbClr val="D4D4D4"/>
                </a:solidFill>
              </a:rPr>
              <a:t>.</a:t>
            </a:r>
            <a:r>
              <a:t>createAndroidChromeStoreFallbackService</a:t>
            </a:r>
            <a:r>
              <a:rPr>
                <a:solidFill>
                  <a:srgbClr val="D4D4D4"/>
                </a:solidFill>
              </a:rPr>
              <a:t>()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C586C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AndroidChromeStoreFallbackService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: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string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defRPr sz="2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{ </a:t>
            </a:r>
            <a:r>
              <a:t>createAndroidChromeStoreFallbackService</a:t>
            </a:r>
            <a:r>
              <a:rPr>
                <a:solidFill>
                  <a:srgbClr val="D4D4D4"/>
                </a:solidFill>
              </a:rPr>
              <a:t> }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200">
                <a:solidFill>
                  <a:srgbClr val="4EC9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export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{ </a:t>
            </a:r>
            <a:r>
              <a:t>AndroidChromeStoreFallbackService</a:t>
            </a:r>
            <a:r>
              <a:rPr>
                <a:solidFill>
                  <a:srgbClr val="D4D4D4"/>
                </a:solidFill>
              </a:rP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4. Scheme 딥링크 - 개선하기 - Andr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</a:t>
            </a:r>
          </a:p>
        </p:txBody>
      </p:sp>
      <p:sp>
        <p:nvSpPr>
          <p:cNvPr id="607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608" name="service/chrome_store_fallback_service.ts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>
            <a:lvl1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service/chrome_store_fallback_service.ts</a:t>
            </a:r>
          </a:p>
        </p:txBody>
      </p:sp>
      <p:sp>
        <p:nvSpPr>
          <p:cNvPr id="609" name="const renderStoreFallback = (deeplink: string) =&gt; `…"/>
          <p:cNvSpPr txBox="1"/>
          <p:nvPr/>
        </p:nvSpPr>
        <p:spPr>
          <a:xfrm>
            <a:off x="5788633" y="3872597"/>
            <a:ext cx="12806735" cy="802640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0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renderStoreFallback</a:t>
            </a:r>
            <a:r>
              <a:rPr>
                <a:solidFill>
                  <a:srgbClr val="D4D4D4"/>
                </a:solidFill>
              </a:rPr>
              <a:t> = 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rPr>
                <a:solidFill>
                  <a:srgbClr val="D4D4D4"/>
                </a:solidFill>
              </a:rPr>
              <a:t>: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569CD6"/>
                </a:solidFill>
              </a:rPr>
              <a:t>=&gt;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&lt;meta name="viewport" content="width=device-width, initial-scale=1"&gt;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 src="https://unpkg.com/sweetalert/dist/sweetalert.min.js"&gt;&lt;/script&gt;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window.onload = function ()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var deeplink = '</a:t>
            </a:r>
            <a:r>
              <a:rPr>
                <a:solidFill>
                  <a:srgbClr val="569CD6"/>
                </a:solidFill>
              </a:rPr>
              <a:t>${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CE9178"/>
                </a:solidFill>
              </a:rPr>
              <a:t>`intent://details`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+ </a:t>
            </a:r>
            <a:r>
              <a:rPr>
                <a:solidFill>
                  <a:srgbClr val="CE9178"/>
                </a:solidFill>
              </a:rPr>
              <a:t>`?id=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4FC1FF"/>
                </a:solidFill>
              </a:rPr>
              <a:t>APPLICATION</a:t>
            </a:r>
            <a:r>
              <a:t>.</a:t>
            </a:r>
            <a:r>
              <a:rPr>
                <a:solidFill>
                  <a:srgbClr val="9CDCFE"/>
                </a:solidFill>
              </a:rPr>
              <a:t>android</a:t>
            </a:r>
            <a:r>
              <a:t>.</a:t>
            </a:r>
            <a:r>
              <a:rPr>
                <a:solidFill>
                  <a:srgbClr val="9CDCFE"/>
                </a:solidFill>
              </a:rPr>
              <a:t>package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`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+ </a:t>
            </a:r>
            <a:r>
              <a:rPr>
                <a:solidFill>
                  <a:srgbClr val="CE9178"/>
                </a:solidFill>
              </a:rPr>
              <a:t>`&amp;url=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CDCAA"/>
                </a:solidFill>
              </a:rPr>
              <a:t>encodeURIComponent</a:t>
            </a:r>
            <a:r>
              <a:t>(</a:t>
            </a:r>
            <a:r>
              <a:rPr>
                <a:solidFill>
                  <a:srgbClr val="9CDCFE"/>
                </a:solidFill>
              </a:rPr>
              <a:t>deeplink</a:t>
            </a:r>
            <a:r>
              <a:t>)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`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+ </a:t>
            </a:r>
            <a:r>
              <a:rPr>
                <a:solidFill>
                  <a:srgbClr val="CE9178"/>
                </a:solidFill>
              </a:rPr>
              <a:t>`#Intent;`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+ </a:t>
            </a:r>
            <a:r>
              <a:rPr>
                <a:solidFill>
                  <a:srgbClr val="CE9178"/>
                </a:solidFill>
              </a:rPr>
              <a:t>`scheme=market;`</a:t>
            </a: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        + </a:t>
            </a:r>
            <a:r>
              <a:t>`package=com.android.vending;`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+ </a:t>
            </a:r>
            <a:r>
              <a:rPr>
                <a:solidFill>
                  <a:srgbClr val="CE9178"/>
                </a:solidFill>
              </a:rPr>
              <a:t>`end;`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';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a.href = deeplink;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swal('Move to other page...').then(function ()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var a = document.createElement('a');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a.href = deeplink;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a.click();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&lt;/script&gt;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4. Scheme 딥링크 - 개선하기 - Android - 테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개선하기 - Android - 테스트</a:t>
            </a:r>
          </a:p>
        </p:txBody>
      </p:sp>
      <p:sp>
        <p:nvSpPr>
          <p:cNvPr id="612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613" name="화면 기록 2022-09-15 오전 4.33.09.mov" descr="화면 기록 2022-09-15 오전 4.33.09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067794" y="2759775"/>
            <a:ext cx="4248412" cy="8943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6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61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613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4. Scheme 딥링크 - iOS 예외상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iOS 예외상황</a:t>
            </a:r>
          </a:p>
        </p:txBody>
      </p:sp>
      <p:sp>
        <p:nvSpPr>
          <p:cNvPr id="616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617" name="RPReplay_Final1663184430.mp4" descr="RPReplay_Final1663184430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801929" y="2687698"/>
            <a:ext cx="4193563" cy="908763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iOS 카카오톡에서 앱이 설치되어 있을 때 Store Fallback 딥링크를 누르면 스토어가 열리고 Alert 창이 표시됨. Alert 창은 “취소” 를 눌러도 “열기” 를 눌러도 아무동작도 하지 않음. “열기” 를 누르면 다음 부터는 정상동작하고, “취소” 를 누르면 문제상황이 반복함…"/>
          <p:cNvSpPr txBox="1"/>
          <p:nvPr>
            <p:ph type="body" idx="1"/>
          </p:nvPr>
        </p:nvSpPr>
        <p:spPr>
          <a:xfrm>
            <a:off x="1206500" y="2684910"/>
            <a:ext cx="15072056" cy="9093208"/>
          </a:xfrm>
          <a:prstGeom prst="rect">
            <a:avLst/>
          </a:prstGeom>
        </p:spPr>
        <p:txBody>
          <a:bodyPr/>
          <a:lstStyle/>
          <a:p>
            <a:pPr marL="425450" indent="-425450" defTabSz="1633687">
              <a:lnSpc>
                <a:spcPct val="80000"/>
              </a:lnSpc>
              <a:spcBef>
                <a:spcPts val="3000"/>
              </a:spcBef>
              <a:defRPr sz="3350">
                <a:solidFill>
                  <a:srgbClr val="FFFFFF"/>
                </a:solidFill>
              </a:defRPr>
            </a:pPr>
            <a:r>
              <a:t>iOS 카카오톡에서 앱이 설치되어 있을 때 Store Fallback 딥링크를 누르면 스토어가 열리고 Alert 창이 표시됨. Alert 창은 “취소” 를 눌러도 “열기” 를 눌러도 아무동작도 하지 않음. “열기” 를 누르면 다음 부터는 정상동작하고, “취소” 를 누르면 문제상황이 반복함</a:t>
            </a:r>
          </a:p>
          <a:p>
            <a:pPr marL="425450" indent="-425450" defTabSz="1633687">
              <a:lnSpc>
                <a:spcPct val="80000"/>
              </a:lnSpc>
              <a:spcBef>
                <a:spcPts val="3000"/>
              </a:spcBef>
              <a:defRPr sz="3350">
                <a:solidFill>
                  <a:srgbClr val="FFFFFF"/>
                </a:solidFill>
              </a:defRPr>
            </a:pPr>
            <a:r>
              <a:t>iOS 는 앱 A 에서 앱 B 를 Custom URL Scheme URL 로 </a:t>
            </a:r>
            <a:r>
              <a:rPr b="1" u="sng"/>
              <a:t>최초로</a:t>
            </a:r>
            <a:r>
              <a:t> 열면 앱을 열기전에 Alert 표시하여 사용자의 의사를 물어봄. 그런데 이 Alert 은 (스토어로 이동해서) 앱 A 가 아닌 앱에서 선택되면 앱 B 를 열지 않음. 이 Alert 은 한번이라도 “열기” 가 선택되면 더 이상 표시되지 않음. (이는 앱 A 아닌 앱에서 선택되어도 유효함)</a:t>
            </a:r>
          </a:p>
          <a:p>
            <a:pPr marL="425450" indent="-425450" defTabSz="1633687">
              <a:lnSpc>
                <a:spcPct val="80000"/>
              </a:lnSpc>
              <a:spcBef>
                <a:spcPts val="3000"/>
              </a:spcBef>
              <a:defRPr sz="3350">
                <a:solidFill>
                  <a:srgbClr val="FFFFFF"/>
                </a:solidFill>
              </a:defRPr>
            </a:pPr>
            <a:r>
              <a:t>더 이상 표시되지 않는 것은 앱A-앱B 쌍에 대해서 유효하고, 앱 A-앱C 쌍에 대해서는 유효하지 않음. 유효한 쌍을 우효하지 않게 하기 위해서는 iOS 를 재설치해야함</a:t>
            </a:r>
          </a:p>
          <a:p>
            <a:pPr marL="425450" indent="-425450" defTabSz="1633687">
              <a:lnSpc>
                <a:spcPct val="80000"/>
              </a:lnSpc>
              <a:spcBef>
                <a:spcPts val="3000"/>
              </a:spcBef>
              <a:defRPr sz="3350">
                <a:solidFill>
                  <a:srgbClr val="FFFFFF"/>
                </a:solidFill>
              </a:defRPr>
            </a:pPr>
          </a:p>
          <a:p>
            <a:pPr marL="425450" indent="-425450" defTabSz="1633687">
              <a:lnSpc>
                <a:spcPct val="80000"/>
              </a:lnSpc>
              <a:spcBef>
                <a:spcPts val="3000"/>
              </a:spcBef>
              <a:defRPr sz="3350">
                <a:solidFill>
                  <a:srgbClr val="FFFFFF"/>
                </a:solidFill>
              </a:defRPr>
            </a:pPr>
            <a:r>
              <a:t>해당 문제는 최초1회만 발생한다는 사실 때문에 해당 문제를 감수하는 경우도 존재함. 이 문제를 감수하고 싶지 않다면 constant/support.ts 의 ios 에 “kakaotalk: { scheme: false }” 를 추가하거나, “other: { scheme: false }” 를 추가하는 것으로 해결가능</a:t>
            </a:r>
          </a:p>
          <a:p>
            <a:pPr lvl="1" marL="833882" indent="-425450" defTabSz="1633687">
              <a:lnSpc>
                <a:spcPct val="80000"/>
              </a:lnSpc>
              <a:spcBef>
                <a:spcPts val="3000"/>
              </a:spcBef>
              <a:defRPr sz="3350">
                <a:solidFill>
                  <a:srgbClr val="FFFFFF"/>
                </a:solidFill>
              </a:defRPr>
            </a:pPr>
            <a:r>
              <a:t>kakaotalk 에 대해서만 설정하는 이유는, 앱에서 따라서 스토어로 이동하지 않고, 앱내에서 스토어 View 를 표시하는 앱은 위 문제를 격지 않기 때문 (예시: iOS Chrome)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4" fill="hold"/>
                                        <p:tgtEl>
                                          <p:spTgt spid="6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61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617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4. Scheme 딥링크 - 그리고 수 많은 예외상황들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4. Scheme 딥링크 - 그리고 수 많은 예외상황들…</a:t>
            </a:r>
          </a:p>
        </p:txBody>
      </p:sp>
      <p:sp>
        <p:nvSpPr>
          <p:cNvPr id="621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622" name="android facebook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android facebook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ios chrome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ios facebook messenger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ios instagram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ios kakaotalk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5. 정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5. 정리</a:t>
            </a:r>
          </a:p>
        </p:txBody>
      </p:sp>
      <p:sp>
        <p:nvSpPr>
          <p:cNvPr id="625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626" name="“딥링크는 사서 드시는걸 추천합니다.”"/>
          <p:cNvSpPr txBox="1"/>
          <p:nvPr/>
        </p:nvSpPr>
        <p:spPr>
          <a:xfrm>
            <a:off x="5461571" y="6616961"/>
            <a:ext cx="13460858" cy="1229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solidFill>
                  <a:srgbClr val="FFFFFF"/>
                </a:solidFill>
              </a:defRPr>
            </a:lvl1pPr>
          </a:lstStyle>
          <a:p>
            <a:pPr/>
            <a:r>
              <a:t>“딥링크는 사서 드시는걸 추천합니다.”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5. 정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5. 정리</a:t>
            </a:r>
          </a:p>
        </p:txBody>
      </p:sp>
      <p:sp>
        <p:nvSpPr>
          <p:cNvPr id="629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sp>
        <p:nvSpPr>
          <p:cNvPr id="630" name="HTTP 딥링크…"/>
          <p:cNvSpPr txBox="1"/>
          <p:nvPr>
            <p:ph type="body" idx="1"/>
          </p:nvPr>
        </p:nvSpPr>
        <p:spPr>
          <a:xfrm>
            <a:off x="1206500" y="2684910"/>
            <a:ext cx="21971000" cy="9093208"/>
          </a:xfrm>
          <a:prstGeom prst="rect">
            <a:avLst/>
          </a:prstGeom>
        </p:spPr>
        <p:txBody>
          <a:bodyPr/>
          <a:lstStyle/>
          <a:p>
            <a:pPr marL="53975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HTTP 딥링크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소유권이 확실하고, 중복될 수 없음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“유저 클릭” 이 보장되어야 하기 때문에 동작하지 않는 경우가 많다.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동작하지 않으면 Scheme 딥링크를 통해 보완한다.</a:t>
            </a:r>
          </a:p>
          <a:p>
            <a:pPr marL="53975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Scheme 딥링크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소유권 기능등이 없어서 보안적으로 떨어진다.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“유저 클릭” 을 요구하지 않아서 HTTP 딥링크로 앱을 열수 없는 경우에도 앱을 열 수 있다.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OS, 앱, 클릭방법에 따라 시나리오 많이 갈리며 수 많은 예외상황을 처리해야 한다.</a:t>
            </a:r>
          </a:p>
          <a:p>
            <a:pPr lvl="1" marL="1057910" indent="-539750" defTabSz="2072588">
              <a:lnSpc>
                <a:spcPct val="80000"/>
              </a:lnSpc>
              <a:spcBef>
                <a:spcPts val="3800"/>
              </a:spcBef>
              <a:defRPr sz="4250">
                <a:solidFill>
                  <a:srgbClr val="FFFFFF"/>
                </a:solidFill>
              </a:defRPr>
            </a:pPr>
            <a:r>
              <a:t>실시간으로 예외상황이 늘어난다.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링크가 클릭되면 먼저 HTTP 딥링크를 시도…"/>
          <p:cNvSpPr txBox="1"/>
          <p:nvPr>
            <p:ph type="body" sz="half" idx="1"/>
          </p:nvPr>
        </p:nvSpPr>
        <p:spPr>
          <a:xfrm>
            <a:off x="1206500" y="2684910"/>
            <a:ext cx="11551450" cy="9093208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링크가 클릭되면 먼저 HTTP 딥링크를 시도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실패시 Scheme 딥링크로 재시도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OS, 앱의 지원여부에 따라 최적화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예외상황에 따라 별도의 방법 사용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결론적으로 앱이 설치되어 있으면 앱으로</a:t>
            </a:r>
          </a:p>
          <a:p>
            <a:pPr marL="6350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아니면 Fallback 으로 이동시킴</a:t>
            </a:r>
          </a:p>
          <a:p>
            <a:pPr lvl="1" marL="1244600" indent="-635000">
              <a:lnSpc>
                <a:spcPct val="80000"/>
              </a:lnSpc>
              <a:defRPr sz="5000">
                <a:solidFill>
                  <a:srgbClr val="FFFFFF"/>
                </a:solidFill>
              </a:defRPr>
            </a:pPr>
            <a:r>
              <a:t>Web Fallback or Store Fallback</a:t>
            </a:r>
          </a:p>
        </p:txBody>
      </p:sp>
      <p:sp>
        <p:nvSpPr>
          <p:cNvPr id="633" name="5. 정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>
                <a:solidFill>
                  <a:srgbClr val="FFFFFF"/>
                </a:solidFill>
              </a:defRPr>
            </a:lvl1pPr>
          </a:lstStyle>
          <a:p>
            <a:pPr/>
            <a:r>
              <a:t>5. 정리</a:t>
            </a:r>
          </a:p>
        </p:txBody>
      </p:sp>
      <p:sp>
        <p:nvSpPr>
          <p:cNvPr id="634" name="JSConf 2022 딥링크 솔루션 직접 만들어보기"/>
          <p:cNvSpPr txBox="1"/>
          <p:nvPr>
            <p:ph type="body" idx="21"/>
          </p:nvPr>
        </p:nvSpPr>
        <p:spPr>
          <a:xfrm>
            <a:off x="1206500" y="1207736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JSConf 2022 딥링크 솔루션 직접 만들어보기</a:t>
            </a:r>
          </a:p>
        </p:txBody>
      </p:sp>
      <p:pic>
        <p:nvPicPr>
          <p:cNvPr id="635" name="deeplink_solution.png" descr="deeplink_solu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0830" y="2619032"/>
            <a:ext cx="10296810" cy="9224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